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9" r:id="rId2"/>
    <p:sldId id="307" r:id="rId3"/>
    <p:sldId id="262" r:id="rId4"/>
    <p:sldId id="284" r:id="rId5"/>
    <p:sldId id="288" r:id="rId6"/>
    <p:sldId id="287" r:id="rId7"/>
    <p:sldId id="286" r:id="rId8"/>
    <p:sldId id="278" r:id="rId9"/>
    <p:sldId id="265" r:id="rId10"/>
    <p:sldId id="266" r:id="rId11"/>
    <p:sldId id="267" r:id="rId12"/>
    <p:sldId id="268" r:id="rId13"/>
    <p:sldId id="290" r:id="rId14"/>
    <p:sldId id="294" r:id="rId15"/>
    <p:sldId id="291" r:id="rId16"/>
    <p:sldId id="295" r:id="rId17"/>
    <p:sldId id="296" r:id="rId18"/>
    <p:sldId id="269" r:id="rId19"/>
    <p:sldId id="280" r:id="rId20"/>
    <p:sldId id="299" r:id="rId21"/>
    <p:sldId id="300" r:id="rId22"/>
    <p:sldId id="303" r:id="rId23"/>
    <p:sldId id="305" r:id="rId24"/>
    <p:sldId id="298" r:id="rId25"/>
    <p:sldId id="306" r:id="rId26"/>
    <p:sldId id="276" r:id="rId27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a Marić" initials="IM" lastIdx="1" clrIdx="0">
    <p:extLst>
      <p:ext uri="{19B8F6BF-5375-455C-9EA6-DF929625EA0E}">
        <p15:presenceInfo xmlns:p15="http://schemas.microsoft.com/office/powerpoint/2012/main" userId="S-1-5-21-1979003253-3329063068-171823571-11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64" autoAdjust="0"/>
  </p:normalViewPr>
  <p:slideViewPr>
    <p:cSldViewPr>
      <p:cViewPr varScale="1">
        <p:scale>
          <a:sx n="87" d="100"/>
          <a:sy n="87" d="100"/>
        </p:scale>
        <p:origin x="132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BF080-F3EF-47B8-8ECB-D685B821F125}" type="datetimeFigureOut">
              <a:rPr lang="hr-HR" smtClean="0"/>
              <a:t>26.1.2024.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96072-7F3E-416B-A0C8-F385294833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0307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96072-7F3E-416B-A0C8-F3852948333F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9603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96072-7F3E-416B-A0C8-F3852948333F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411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2290D-FDF0-47BB-8AA6-51EE5D792FF6}" type="datetimeFigureOut">
              <a:rPr lang="sr-Latn-CS"/>
              <a:pPr>
                <a:defRPr/>
              </a:pPr>
              <a:t>26.1.2024.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7F2F3-467D-4220-9512-A5C1E365BFF1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63FA6-B837-4AB8-8911-B836FEB829C0}" type="datetimeFigureOut">
              <a:rPr lang="sr-Latn-CS"/>
              <a:pPr>
                <a:defRPr/>
              </a:pPr>
              <a:t>26.1.2024.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1A388-C690-48F5-BF06-D7E4ADEC7F67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9F6FF-98A0-4F39-915F-B6044754AF26}" type="datetimeFigureOut">
              <a:rPr lang="sr-Latn-CS"/>
              <a:pPr>
                <a:defRPr/>
              </a:pPr>
              <a:t>26.1.2024.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01760-8734-4BE9-BDA9-873E5C2F8984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D8010-D890-4A4E-9FE2-E3BA1EEBA9AE}" type="datetimeFigureOut">
              <a:rPr lang="sr-Latn-CS"/>
              <a:pPr>
                <a:defRPr/>
              </a:pPr>
              <a:t>26.1.2024.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647BD-5F9C-42DE-8400-C1AB36C3648B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D53B1-EB86-4D8E-A161-D6DA200015FE}" type="datetimeFigureOut">
              <a:rPr lang="sr-Latn-CS"/>
              <a:pPr>
                <a:defRPr/>
              </a:pPr>
              <a:t>26.1.2024.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AE15D-5B7E-4620-BA49-9242A0F68E8B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3F3F8-7619-4AA5-9440-2EDA81FCF721}" type="datetimeFigureOut">
              <a:rPr lang="sr-Latn-CS"/>
              <a:pPr>
                <a:defRPr/>
              </a:pPr>
              <a:t>26.1.2024.</a:t>
            </a:fld>
            <a:endParaRPr lang="bs-Latn-B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BBB72-81D5-4EEB-A684-3EE49339BBA6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7449B-83ED-4DAE-AF0F-3CB837F1FA0F}" type="datetimeFigureOut">
              <a:rPr lang="sr-Latn-CS"/>
              <a:pPr>
                <a:defRPr/>
              </a:pPr>
              <a:t>26.1.2024.</a:t>
            </a:fld>
            <a:endParaRPr lang="bs-Latn-B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AF2CA-C6E4-4DAC-A452-C1DA18D6BDD0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A61B4-4087-44DD-99B0-055BDD9D3436}" type="datetimeFigureOut">
              <a:rPr lang="sr-Latn-CS"/>
              <a:pPr>
                <a:defRPr/>
              </a:pPr>
              <a:t>26.1.2024.</a:t>
            </a:fld>
            <a:endParaRPr lang="bs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F877C-291C-4287-A79B-60C3DC5ABDF4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B8581-DD24-4F45-895A-1DA95C019CF7}" type="datetimeFigureOut">
              <a:rPr lang="sr-Latn-CS"/>
              <a:pPr>
                <a:defRPr/>
              </a:pPr>
              <a:t>26.1.2024.</a:t>
            </a:fld>
            <a:endParaRPr lang="bs-Latn-B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17EC2-0264-4BBD-B263-DBE4526DAE24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8AEE5-0911-410A-A664-C45C58BFC3E4}" type="datetimeFigureOut">
              <a:rPr lang="sr-Latn-CS"/>
              <a:pPr>
                <a:defRPr/>
              </a:pPr>
              <a:t>26.1.2024.</a:t>
            </a:fld>
            <a:endParaRPr lang="bs-Latn-B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E87C7-1C99-4CA2-8496-E4D6CCA5C41B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s-Latn-B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06E5A-FED7-4E51-BA06-BB20686A06A0}" type="datetimeFigureOut">
              <a:rPr lang="sr-Latn-CS"/>
              <a:pPr>
                <a:defRPr/>
              </a:pPr>
              <a:t>26.1.2024.</a:t>
            </a:fld>
            <a:endParaRPr lang="bs-Latn-B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1248A-4321-4B6A-B1BE-7782C2410E03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8000"/>
            <a:lum/>
          </a:blip>
          <a:srcRect/>
          <a:tile tx="0" ty="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1B8A4E-DEE1-41C7-8FD4-ED048B4CCC3B}" type="datetimeFigureOut">
              <a:rPr lang="sr-Latn-CS"/>
              <a:pPr>
                <a:defRPr/>
              </a:pPr>
              <a:t>26.1.2024.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B628729-9BF3-4C3B-9D61-26D1D02F49B7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g"/><Relationship Id="rId4" Type="http://schemas.openxmlformats.org/officeDocument/2006/relationships/image" Target="../media/image25.jpeg"/><Relationship Id="rId9" Type="http://schemas.openxmlformats.org/officeDocument/2006/relationships/image" Target="../media/image30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wS3set-0Xmc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fif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2ED8E1-4733-BE4B-3968-BB04FA87B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281535"/>
            <a:ext cx="6163072" cy="4085804"/>
          </a:xfrm>
        </p:spPr>
        <p:txBody>
          <a:bodyPr/>
          <a:lstStyle/>
          <a:p>
            <a:endParaRPr lang="hr-BA" dirty="0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8133487-F76E-0526-B463-E0DA2C1D0A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59632" y="476673"/>
            <a:ext cx="6019056" cy="804862"/>
          </a:xfrm>
        </p:spPr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B81E8D7-C399-CB89-F303-A8915371F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5286" y="5335221"/>
            <a:ext cx="6163072" cy="804862"/>
          </a:xfrm>
        </p:spPr>
        <p:txBody>
          <a:bodyPr/>
          <a:lstStyle/>
          <a:p>
            <a:endParaRPr lang="hr-BA"/>
          </a:p>
        </p:txBody>
      </p:sp>
      <p:pic>
        <p:nvPicPr>
          <p:cNvPr id="2050" name="Picture 2" descr="Grad Mostar bogatiji za još jednu turističku atrakciju - Grad Mostar">
            <a:extLst>
              <a:ext uri="{FF2B5EF4-FFF2-40B4-BE49-F238E27FC236}">
                <a16:creationId xmlns:a16="http://schemas.microsoft.com/office/drawing/2014/main" id="{2BAFB6A6-E30F-5124-9969-70FE1AB17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8564"/>
            <a:ext cx="9144000" cy="6858000"/>
          </a:xfrm>
          <a:prstGeom prst="rect">
            <a:avLst/>
          </a:prstGeom>
          <a:noFill/>
          <a:effectLst>
            <a:glow rad="977900">
              <a:schemeClr val="accent1">
                <a:alpha val="40000"/>
              </a:schemeClr>
            </a:glow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0FFB8F0-8CC1-2445-9865-70BB089E09C9}"/>
              </a:ext>
            </a:extLst>
          </p:cNvPr>
          <p:cNvSpPr txBox="1"/>
          <p:nvPr/>
        </p:nvSpPr>
        <p:spPr>
          <a:xfrm>
            <a:off x="107504" y="836712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GRAD MOSTAR</a:t>
            </a:r>
          </a:p>
          <a:p>
            <a:pPr algn="ctr"/>
            <a:endParaRPr lang="hr-HR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sz="2000" b="1" dirty="0">
                <a:solidFill>
                  <a:schemeClr val="accent1">
                    <a:lumMod val="50000"/>
                  </a:schemeClr>
                </a:solidFill>
              </a:rPr>
              <a:t>Prezentatorica: Ivana Marić-Šefica Službe za gospodarstvo Grada Mostara </a:t>
            </a:r>
          </a:p>
          <a:p>
            <a:r>
              <a:rPr lang="hr-HR" sz="2000" b="1" dirty="0">
                <a:solidFill>
                  <a:schemeClr val="accent1">
                    <a:lumMod val="50000"/>
                  </a:schemeClr>
                </a:solidFill>
              </a:rPr>
              <a:t>Mostar, 27.01.20124. godine </a:t>
            </a:r>
            <a:endParaRPr lang="hr-B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DF15926B-5E41-D839-B140-401ABD0D127D}"/>
              </a:ext>
            </a:extLst>
          </p:cNvPr>
          <p:cNvSpPr txBox="1"/>
          <p:nvPr/>
        </p:nvSpPr>
        <p:spPr>
          <a:xfrm>
            <a:off x="323528" y="3215759"/>
            <a:ext cx="338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BA" dirty="0"/>
              <a:t>https://youtu.be/wS3set-0Xmc</a:t>
            </a:r>
          </a:p>
        </p:txBody>
      </p:sp>
    </p:spTree>
    <p:extLst>
      <p:ext uri="{BB962C8B-B14F-4D97-AF65-F5344CB8AC3E}">
        <p14:creationId xmlns:p14="http://schemas.microsoft.com/office/powerpoint/2010/main" val="1403013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2"/>
          <p:cNvSpPr>
            <a:spLocks noGrp="1"/>
          </p:cNvSpPr>
          <p:nvPr>
            <p:ph type="body" idx="1"/>
          </p:nvPr>
        </p:nvSpPr>
        <p:spPr>
          <a:xfrm>
            <a:off x="457201" y="548680"/>
            <a:ext cx="4040187" cy="639762"/>
          </a:xfrm>
        </p:spPr>
        <p:txBody>
          <a:bodyPr/>
          <a:lstStyle/>
          <a:p>
            <a:r>
              <a:rPr lang="bs-Latn-BA" sz="2800" dirty="0"/>
              <a:t>Muzej "Stari Most"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446881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2100" b="1" dirty="0"/>
              <a:t>Pored Starog mosta  je Muzej </a:t>
            </a:r>
            <a:r>
              <a:rPr lang="bs-Latn-BA" sz="2100" dirty="0"/>
              <a:t>"</a:t>
            </a:r>
            <a:r>
              <a:rPr lang="hr-HR" sz="2100" b="1" dirty="0"/>
              <a:t>Stari Most</a:t>
            </a:r>
            <a:r>
              <a:rPr lang="bs-Latn-BA" sz="2100" dirty="0"/>
              <a:t>"</a:t>
            </a:r>
            <a:r>
              <a:rPr lang="hr-HR" sz="2100" b="1" dirty="0"/>
              <a:t> posvećen povijesti i razvoju grada Mostara i obnovi Starog mosta. </a:t>
            </a:r>
            <a:endParaRPr lang="bs-Latn-BA" sz="2100" b="1" dirty="0"/>
          </a:p>
          <a:p>
            <a:pPr fontAlgn="auto">
              <a:spcAft>
                <a:spcPts val="0"/>
              </a:spcAft>
              <a:defRPr/>
            </a:pPr>
            <a:r>
              <a:rPr lang="hr-HR" sz="2100" b="1" dirty="0"/>
              <a:t>Smješten u kompleksu kule TARA, na lijevoj obali Neretve. Projekt rekonstrukcije je 1999- 2004. sa pripadajućim kulama TAROM I HALEBIJOM. 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sz="2100" b="1" dirty="0"/>
              <a:t>Rekonstrukcijom Starog mosta vršena su arheološka istraživanja koja su dala nove podatke o nastanku grada uz most i dvije kule. Iskopavanja su dokazala postojanje dva starija srednjovjekovna drvena mosta.</a:t>
            </a:r>
            <a:endParaRPr lang="bs-Latn-BA" sz="2100" b="1" dirty="0"/>
          </a:p>
          <a:p>
            <a:pPr fontAlgn="auto">
              <a:spcAft>
                <a:spcPts val="0"/>
              </a:spcAft>
              <a:defRPr/>
            </a:pPr>
            <a:endParaRPr lang="bs-Latn-BA" dirty="0"/>
          </a:p>
        </p:txBody>
      </p:sp>
      <p:pic>
        <p:nvPicPr>
          <p:cNvPr id="30724" name="Content Placeholder 6" descr="kule tara halebija i hercegusa ----.tif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5076056" y="1820863"/>
            <a:ext cx="3744416" cy="48228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Placeholder 2"/>
          <p:cNvSpPr>
            <a:spLocks noGrp="1"/>
          </p:cNvSpPr>
          <p:nvPr>
            <p:ph type="body" idx="1"/>
          </p:nvPr>
        </p:nvSpPr>
        <p:spPr>
          <a:xfrm>
            <a:off x="452728" y="707008"/>
            <a:ext cx="4040188" cy="639762"/>
          </a:xfrm>
        </p:spPr>
        <p:txBody>
          <a:bodyPr/>
          <a:lstStyle/>
          <a:p>
            <a:r>
              <a:rPr lang="bs-Latn-BA" sz="2800" dirty="0"/>
              <a:t>Muzej "MUM" Mostar</a:t>
            </a:r>
          </a:p>
        </p:txBody>
      </p:sp>
      <p:sp>
        <p:nvSpPr>
          <p:cNvPr id="31747" name="Content Placeholder 3"/>
          <p:cNvSpPr>
            <a:spLocks noGrp="1"/>
          </p:cNvSpPr>
          <p:nvPr>
            <p:ph sz="half" idx="2"/>
          </p:nvPr>
        </p:nvSpPr>
        <p:spPr>
          <a:xfrm>
            <a:off x="107504" y="1412776"/>
            <a:ext cx="4040188" cy="5230933"/>
          </a:xfrm>
        </p:spPr>
        <p:txBody>
          <a:bodyPr/>
          <a:lstStyle/>
          <a:p>
            <a:r>
              <a:rPr lang="hr-HR" sz="1600" b="1" dirty="0"/>
              <a:t>Interpretacijski centar muzeja po svojoj geometriji i dispoziciji u interijeru omogućava harmoničan prikaz Mostara i Hercegovine te nudi novosti u smislu prezentacije...</a:t>
            </a:r>
            <a:endParaRPr lang="bs-Latn-BA" sz="1600" b="1" dirty="0"/>
          </a:p>
          <a:p>
            <a:r>
              <a:rPr lang="hr-HR" sz="1600" b="1" dirty="0"/>
              <a:t>Muzej koji posjetitelju na savremen način dočarava tradiciju, običaje, kulturu stanovanja i življenja u Mostaru i regiji. Inovativan u smislu prezentacije i interpretacije u tehnološkom smislu uz upotrebu audiovizuelnih efekata. Sam muzej je podijeljen  na 4 metateme:</a:t>
            </a:r>
            <a:endParaRPr lang="bs-Latn-BA" sz="1600" b="1" dirty="0"/>
          </a:p>
          <a:p>
            <a:r>
              <a:rPr lang="hr-HR" sz="1600" b="1" dirty="0"/>
              <a:t> “Zapad susreće istok”</a:t>
            </a:r>
            <a:endParaRPr lang="bs-Latn-BA" sz="1600" b="1" dirty="0"/>
          </a:p>
          <a:p>
            <a:r>
              <a:rPr lang="hr-HR" sz="1600" b="1" dirty="0"/>
              <a:t>“Voda - zemlja- život okruženje”</a:t>
            </a:r>
            <a:endParaRPr lang="bs-Latn-BA" sz="1600" b="1" dirty="0"/>
          </a:p>
          <a:p>
            <a:r>
              <a:rPr lang="hr-HR" sz="1600" b="1" dirty="0"/>
              <a:t>“Okusi Hercegovine – hrana, vino”</a:t>
            </a:r>
            <a:endParaRPr lang="bs-Latn-BA" sz="1600" b="1" dirty="0"/>
          </a:p>
          <a:p>
            <a:r>
              <a:rPr lang="hr-HR" sz="1600" b="1" dirty="0"/>
              <a:t>“Narodni život: usmena predanja, svakodnevni život i materijalna kultura”</a:t>
            </a:r>
            <a:endParaRPr lang="bs-Latn-BA" sz="1600" b="1" dirty="0"/>
          </a:p>
          <a:p>
            <a:endParaRPr lang="bs-Latn-BA" sz="1600" b="1" dirty="0"/>
          </a:p>
        </p:txBody>
      </p:sp>
      <p:pic>
        <p:nvPicPr>
          <p:cNvPr id="31748" name="Content Placeholder 8" descr="DSC03050.tif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492916" y="692696"/>
            <a:ext cx="4325244" cy="2637792"/>
          </a:xfrm>
        </p:spPr>
      </p:pic>
      <p:pic>
        <p:nvPicPr>
          <p:cNvPr id="4098" name="Picture 2" descr="MUM – Museum in Mostar: un progetto quattrolinee">
            <a:extLst>
              <a:ext uri="{FF2B5EF4-FFF2-40B4-BE49-F238E27FC236}">
                <a16:creationId xmlns:a16="http://schemas.microsoft.com/office/drawing/2014/main" id="{D1664713-92F0-7CAD-09A2-349F8E86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16" y="3429000"/>
            <a:ext cx="43995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Placeholder 2"/>
          <p:cNvSpPr>
            <a:spLocks noGrp="1"/>
          </p:cNvSpPr>
          <p:nvPr>
            <p:ph type="body" idx="1"/>
          </p:nvPr>
        </p:nvSpPr>
        <p:spPr>
          <a:xfrm>
            <a:off x="395536" y="548680"/>
            <a:ext cx="4040188" cy="639763"/>
          </a:xfrm>
        </p:spPr>
        <p:txBody>
          <a:bodyPr/>
          <a:lstStyle/>
          <a:p>
            <a:r>
              <a:rPr lang="bs-Latn-BA" sz="2800" dirty="0"/>
              <a:t>Muzej "Hamam"</a:t>
            </a:r>
          </a:p>
        </p:txBody>
      </p:sp>
      <p:sp>
        <p:nvSpPr>
          <p:cNvPr id="32771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412776"/>
            <a:ext cx="3860676" cy="3168352"/>
          </a:xfrm>
        </p:spPr>
        <p:txBody>
          <a:bodyPr/>
          <a:lstStyle/>
          <a:p>
            <a:r>
              <a:rPr lang="hr-HR" b="1" dirty="0" err="1"/>
              <a:t>Hamam</a:t>
            </a:r>
            <a:r>
              <a:rPr lang="hr-HR" b="1" dirty="0"/>
              <a:t>, turska banja, izgrađena u XVI. stoljeću.</a:t>
            </a:r>
          </a:p>
          <a:p>
            <a:pPr marL="0" indent="0">
              <a:buNone/>
            </a:pPr>
            <a:endParaRPr lang="hr-HR" b="1" dirty="0"/>
          </a:p>
          <a:p>
            <a:r>
              <a:rPr lang="hr-HR" b="1" dirty="0"/>
              <a:t>Danas je to muzej u kojem se posjetitelji mogu upoznati sa načinom i običajima kupanja.</a:t>
            </a:r>
          </a:p>
          <a:p>
            <a:pPr marL="0" indent="0">
              <a:buNone/>
            </a:pPr>
            <a:r>
              <a:rPr lang="bs-Latn-BA" b="1" dirty="0"/>
              <a:t> </a:t>
            </a:r>
            <a:endParaRPr lang="hr-HR" dirty="0"/>
          </a:p>
          <a:p>
            <a:endParaRPr lang="bs-Latn-BA" dirty="0"/>
          </a:p>
        </p:txBody>
      </p:sp>
      <p:pic>
        <p:nvPicPr>
          <p:cNvPr id="32772" name="Content Placeholder 6" descr="C:\Documents and Settings\admirac\My Documents\My Pictures\the_hamam_museum_-_picture.jpg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147692" y="1615277"/>
            <a:ext cx="4860032" cy="496855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6"/>
          <p:cNvSpPr>
            <a:spLocks noGrp="1"/>
          </p:cNvSpPr>
          <p:nvPr>
            <p:ph type="title"/>
          </p:nvPr>
        </p:nvSpPr>
        <p:spPr>
          <a:xfrm>
            <a:off x="22349" y="476672"/>
            <a:ext cx="3491880" cy="656365"/>
          </a:xfrm>
        </p:spPr>
        <p:txBody>
          <a:bodyPr/>
          <a:lstStyle/>
          <a:p>
            <a:r>
              <a:rPr lang="hr-HR" sz="3200" b="1" dirty="0"/>
              <a:t>Muzej </a:t>
            </a:r>
            <a:r>
              <a:rPr lang="hr-HR" sz="3200" b="1" dirty="0" err="1"/>
              <a:t>Žitomislić</a:t>
            </a:r>
            <a:endParaRPr lang="hr-HR" sz="3200" b="1" dirty="0"/>
          </a:p>
        </p:txBody>
      </p:sp>
      <p:pic>
        <p:nvPicPr>
          <p:cNvPr id="5122" name="Picture 2" descr="Manastir Žitomislić dobio muzej s jednom od najvećih zbirki ikona u BiH - N1">
            <a:extLst>
              <a:ext uri="{FF2B5EF4-FFF2-40B4-BE49-F238E27FC236}">
                <a16:creationId xmlns:a16="http://schemas.microsoft.com/office/drawing/2014/main" id="{E4F1DEDD-9542-25CC-A52E-435BC6EC9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08720"/>
            <a:ext cx="554461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 MANASTIRU ŽITOMISLIĆ OTVOREN MUZEJ (VIDEO) | SeeSrpska | VidiSrpsku">
            <a:extLst>
              <a:ext uri="{FF2B5EF4-FFF2-40B4-BE49-F238E27FC236}">
                <a16:creationId xmlns:a16="http://schemas.microsoft.com/office/drawing/2014/main" id="{0452FE6F-A360-F103-13C1-C57D59FFF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89040"/>
            <a:ext cx="5544616" cy="26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98A6013C-B62F-7F4B-408C-E0B4671C83B9}"/>
              </a:ext>
            </a:extLst>
          </p:cNvPr>
          <p:cNvSpPr txBox="1"/>
          <p:nvPr/>
        </p:nvSpPr>
        <p:spPr>
          <a:xfrm>
            <a:off x="184113" y="2132856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BA" b="1" i="0" dirty="0">
                <a:solidFill>
                  <a:srgbClr val="212121"/>
                </a:solidFill>
                <a:effectLst/>
                <a:latin typeface="+mj-lt"/>
              </a:rPr>
              <a:t>U manastiru </a:t>
            </a:r>
            <a:r>
              <a:rPr lang="hr-BA" b="1" i="0" dirty="0" err="1">
                <a:solidFill>
                  <a:srgbClr val="212121"/>
                </a:solidFill>
                <a:effectLst/>
                <a:latin typeface="+mj-lt"/>
              </a:rPr>
              <a:t>Žitomislić</a:t>
            </a:r>
            <a:r>
              <a:rPr lang="hr-BA" b="1" i="0" dirty="0">
                <a:solidFill>
                  <a:srgbClr val="212121"/>
                </a:solidFill>
                <a:effectLst/>
                <a:latin typeface="+mj-lt"/>
              </a:rPr>
              <a:t> kod Mostara uređen muzej na u kojem je smještena vrijedna riznica</a:t>
            </a:r>
            <a:r>
              <a:rPr lang="hr-BA" b="1" dirty="0">
                <a:solidFill>
                  <a:srgbClr val="212121"/>
                </a:solidFill>
                <a:latin typeface="+mj-lt"/>
              </a:rPr>
              <a:t>,</a:t>
            </a:r>
            <a:r>
              <a:rPr lang="hr-BA" b="1" i="0" dirty="0">
                <a:solidFill>
                  <a:srgbClr val="212121"/>
                </a:solidFill>
                <a:effectLst/>
                <a:latin typeface="+mj-lt"/>
              </a:rPr>
              <a:t> a to je zbirka ikona i umjetnina koja spada među tri najveće u BiH</a:t>
            </a:r>
            <a:r>
              <a:rPr lang="hr-BA" b="0" i="0" dirty="0">
                <a:solidFill>
                  <a:srgbClr val="212121"/>
                </a:solidFill>
                <a:effectLst/>
                <a:latin typeface="+mj-lt"/>
              </a:rPr>
              <a:t>.</a:t>
            </a:r>
            <a:endParaRPr lang="hr-B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9323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060848"/>
            <a:ext cx="3600400" cy="3528392"/>
          </a:xfrm>
        </p:spPr>
        <p:txBody>
          <a:bodyPr/>
          <a:lstStyle/>
          <a:p>
            <a:r>
              <a:rPr lang="bs-Latn-BA" sz="2400" b="1" dirty="0"/>
              <a:t>Prestižna galerija nekadašnja galerija Aluminij.</a:t>
            </a:r>
          </a:p>
          <a:p>
            <a:r>
              <a:rPr lang="hr-HR" sz="2400" b="1" dirty="0"/>
              <a:t>Jedinstveni je umjetnički prostor u Mostaru koji skriva djela velikih umjetnika 20. stoljeća.</a:t>
            </a:r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41" y="1700808"/>
            <a:ext cx="4700014" cy="2829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41" y="4077072"/>
            <a:ext cx="4700014" cy="264375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33685"/>
            <a:ext cx="8712968" cy="1224136"/>
          </a:xfrm>
        </p:spPr>
        <p:txBody>
          <a:bodyPr/>
          <a:lstStyle/>
          <a:p>
            <a:br>
              <a:rPr lang="bs-Latn-BA" b="1" dirty="0"/>
            </a:br>
            <a:r>
              <a:rPr lang="bs-Latn-BA" sz="3200" b="1" dirty="0"/>
              <a:t>Umjetnička galerija -"THE HUB OF FINE ARTS "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568356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6"/>
          <p:cNvSpPr>
            <a:spLocks noGrp="1"/>
          </p:cNvSpPr>
          <p:nvPr>
            <p:ph type="title"/>
          </p:nvPr>
        </p:nvSpPr>
        <p:spPr>
          <a:xfrm>
            <a:off x="500063" y="188640"/>
            <a:ext cx="8229600" cy="1080120"/>
          </a:xfrm>
        </p:spPr>
        <p:txBody>
          <a:bodyPr/>
          <a:lstStyle/>
          <a:p>
            <a:r>
              <a:rPr lang="hr-HR" sz="2800" b="1" dirty="0"/>
              <a:t>Galerija Biskupijskog centara Mostar</a:t>
            </a:r>
          </a:p>
        </p:txBody>
      </p:sp>
      <p:pic>
        <p:nvPicPr>
          <p:cNvPr id="6146" name="Picture 2" descr="Galerija Biskupijskoga centra Mostar otvara vrata posjetiteljima - Crkva na  kamenu">
            <a:extLst>
              <a:ext uri="{FF2B5EF4-FFF2-40B4-BE49-F238E27FC236}">
                <a16:creationId xmlns:a16="http://schemas.microsoft.com/office/drawing/2014/main" id="{44D64A07-8C9E-5751-8D00-2EB51F3B6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1"/>
            <a:ext cx="4680520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 biskupijskom centru u Mostaru otvorena izložba umjetničke i povijesne  zbirke – višemilijunskog i do sada neviđenog, umjetničkog blaga –  Hercegovina.in">
            <a:extLst>
              <a:ext uri="{FF2B5EF4-FFF2-40B4-BE49-F238E27FC236}">
                <a16:creationId xmlns:a16="http://schemas.microsoft.com/office/drawing/2014/main" id="{10B43869-1C33-109D-8853-8D306A46A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89040"/>
            <a:ext cx="468052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73D82A47-1040-288E-C7D0-6DE2CADE2FCD}"/>
              </a:ext>
            </a:extLst>
          </p:cNvPr>
          <p:cNvSpPr txBox="1"/>
          <p:nvPr/>
        </p:nvSpPr>
        <p:spPr>
          <a:xfrm>
            <a:off x="179512" y="1584650"/>
            <a:ext cx="41044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sz="2000" b="1" i="0" dirty="0">
                <a:solidFill>
                  <a:srgbClr val="010101"/>
                </a:solidFill>
                <a:effectLst/>
                <a:latin typeface="+mj-lt"/>
              </a:rPr>
              <a:t>Umjetničko blago Mostarsko-duvanjske biskupije, brižno prikupljano više od pola stoljeća, u prekrasnom arhitektonskom zdanju Biskupijskoga centra u Mostaru</a:t>
            </a:r>
            <a:r>
              <a:rPr lang="hr-BA" sz="2000" b="1" dirty="0">
                <a:solidFill>
                  <a:srgbClr val="010101"/>
                </a:solidFill>
                <a:latin typeface="+mj-lt"/>
              </a:rPr>
              <a:t>.</a:t>
            </a:r>
            <a:endParaRPr lang="hr-BA" sz="2000" b="1" i="0" dirty="0">
              <a:solidFill>
                <a:srgbClr val="010101"/>
              </a:solidFill>
              <a:effectLst/>
              <a:latin typeface="+mj-lt"/>
            </a:endParaRPr>
          </a:p>
          <a:p>
            <a:endParaRPr lang="hr-BA" sz="2000" b="1" i="0" dirty="0">
              <a:solidFill>
                <a:srgbClr val="010101"/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sz="2000" b="1" i="0" dirty="0">
                <a:solidFill>
                  <a:srgbClr val="010101"/>
                </a:solidFill>
                <a:effectLst/>
                <a:latin typeface="+mj-lt"/>
              </a:rPr>
              <a:t>Radi se o uistinu o jednoj od najznačajnijih umjetničkih galerija, ne samo u Bosni i Hercegovini nego i u ovom dijelu Europe, čiji najveći dio djela, višemilijunske vrijednosti, javnost još nije imala priliku vidjeti.</a:t>
            </a:r>
            <a:endParaRPr lang="hr-BA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601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b="1" dirty="0"/>
              <a:t>Muzej moderne umjetnosti Sveučilišta u Mostaru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60848"/>
            <a:ext cx="4608512" cy="4464496"/>
          </a:xfrm>
        </p:spPr>
        <p:txBody>
          <a:bodyPr/>
          <a:lstStyle/>
          <a:p>
            <a:r>
              <a:rPr lang="hr-HR" sz="2000" b="1" dirty="0"/>
              <a:t>Sveučilišna galerija koja se nalazi u </a:t>
            </a:r>
            <a:r>
              <a:rPr lang="hr-HR" sz="2000" b="1" dirty="0" err="1"/>
              <a:t>Rodoču</a:t>
            </a:r>
            <a:r>
              <a:rPr lang="hr-HR" sz="2000" b="1" dirty="0"/>
              <a:t>.</a:t>
            </a:r>
          </a:p>
          <a:p>
            <a:endParaRPr lang="hr-HR" sz="2000" b="1" dirty="0"/>
          </a:p>
          <a:p>
            <a:r>
              <a:rPr lang="hr-HR" sz="2000" b="1" dirty="0"/>
              <a:t>Galerija je izgradila svoju umjetničku zbirku, formirala knjižnicu s preko 1600 naslova, pokrenula program samostalnih izložbi umjetnika iz BIH u Hrvatskoj. </a:t>
            </a:r>
          </a:p>
          <a:p>
            <a:endParaRPr lang="hr-HR" sz="2000" b="1" dirty="0"/>
          </a:p>
          <a:p>
            <a:r>
              <a:rPr lang="hr-HR" sz="2000" b="1" dirty="0"/>
              <a:t>Odabrana je da predstavlja BIH na Venecijanskom bijenalu 2024. godine s umjetničkim projektom "Mjera mora" Stjepana Skoke</a:t>
            </a:r>
            <a:r>
              <a:rPr lang="hr-HR" sz="2000" dirty="0"/>
              <a:t>. </a:t>
            </a:r>
          </a:p>
        </p:txBody>
      </p:sp>
      <p:sp>
        <p:nvSpPr>
          <p:cNvPr id="6" name="AutoShape 8" descr="Sveučilišna galerija / University Gallery | Mo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762" y="1531938"/>
            <a:ext cx="2267439" cy="2394568"/>
          </a:xfrm>
          <a:prstGeom prst="rect">
            <a:avLst/>
          </a:prstGeom>
        </p:spPr>
      </p:pic>
      <p:pic>
        <p:nvPicPr>
          <p:cNvPr id="1034" name="Picture 10" descr="Otvorena Sveučilišna tiskara i Sveučilišna galerija - Media 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376" y="1531938"/>
            <a:ext cx="2105624" cy="239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večano otvorena 'Sveučilišna likovna kolonija' u Mostaru / Bljesak.info |  BH Internet magaz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762" y="3896770"/>
            <a:ext cx="4399238" cy="29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148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348880"/>
            <a:ext cx="8229600" cy="1143000"/>
          </a:xfrm>
        </p:spPr>
        <p:txBody>
          <a:bodyPr/>
          <a:lstStyle/>
          <a:p>
            <a:r>
              <a:rPr lang="hr-HR" b="1" dirty="0"/>
              <a:t>MANIFESTACIJE</a:t>
            </a:r>
          </a:p>
        </p:txBody>
      </p:sp>
    </p:spTree>
    <p:extLst>
      <p:ext uri="{BB962C8B-B14F-4D97-AF65-F5344CB8AC3E}">
        <p14:creationId xmlns:p14="http://schemas.microsoft.com/office/powerpoint/2010/main" val="4003106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214313"/>
            <a:ext cx="4040188" cy="63976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s-Latn-BA" dirty="0"/>
              <a:t>Tradicionalno natjecanje u skokovima sa Starog mosta</a:t>
            </a:r>
          </a:p>
        </p:txBody>
      </p:sp>
      <p:sp>
        <p:nvSpPr>
          <p:cNvPr id="33795" name="Content Placeholder 3"/>
          <p:cNvSpPr>
            <a:spLocks noGrp="1"/>
          </p:cNvSpPr>
          <p:nvPr>
            <p:ph sz="half" idx="2"/>
          </p:nvPr>
        </p:nvSpPr>
        <p:spPr>
          <a:xfrm>
            <a:off x="0" y="857250"/>
            <a:ext cx="4497388" cy="5786438"/>
          </a:xfrm>
        </p:spPr>
        <p:txBody>
          <a:bodyPr/>
          <a:lstStyle/>
          <a:p>
            <a:r>
              <a:rPr lang="bs-Latn-BA" sz="1800" dirty="0"/>
              <a:t>Mostar ima tradiciju u natjecanju u skokovima koje se tradicionalno održava u posljednjem tjednu mjeseca srpnja svake godine</a:t>
            </a:r>
            <a:br>
              <a:rPr lang="bs-Latn-BA" sz="1800" dirty="0"/>
            </a:br>
            <a:endParaRPr lang="bs-Latn-BA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38" y="214313"/>
            <a:ext cx="4041775" cy="185737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s-Latn-BA" dirty="0"/>
              <a:t>Red bull natjecanje u skokovima sa Starog mosta</a:t>
            </a:r>
          </a:p>
          <a:p>
            <a:pPr fontAlgn="auto">
              <a:spcAft>
                <a:spcPts val="0"/>
              </a:spcAft>
              <a:defRPr/>
            </a:pPr>
            <a:r>
              <a:rPr lang="bs-Latn-BA" sz="2100" b="0" dirty="0"/>
              <a:t>Mostar je stalna stanica  Red bull cliff diving world series natjecanja, što ga svrstava u top 10 popularnih svjetskih destinacija za ovaj ekstremni sport</a:t>
            </a:r>
          </a:p>
        </p:txBody>
      </p:sp>
      <p:pic>
        <p:nvPicPr>
          <p:cNvPr id="33797" name="Content Placeholder 6" descr="skokovi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2214563"/>
            <a:ext cx="4286250" cy="3571875"/>
          </a:xfrm>
        </p:spPr>
      </p:pic>
      <p:pic>
        <p:nvPicPr>
          <p:cNvPr id="33798" name="Picture 8" descr="skokovi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214563"/>
            <a:ext cx="43180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307975" y="479733"/>
            <a:ext cx="3355057" cy="6117619"/>
          </a:xfrm>
        </p:spPr>
        <p:txBody>
          <a:bodyPr/>
          <a:lstStyle/>
          <a:p>
            <a:r>
              <a:rPr lang="bs-Latn-BA" sz="2000" b="1" dirty="0"/>
              <a:t>Mostar Blues&amp;Rock festival</a:t>
            </a:r>
          </a:p>
          <a:p>
            <a:pPr>
              <a:buFontTx/>
              <a:buChar char="-"/>
            </a:pPr>
            <a:endParaRPr lang="bs-Latn-BA" sz="2000" b="1" dirty="0"/>
          </a:p>
          <a:p>
            <a:pPr marL="0" indent="0">
              <a:buNone/>
            </a:pPr>
            <a:endParaRPr lang="bs-Latn-BA" sz="2000" b="1" dirty="0"/>
          </a:p>
          <a:p>
            <a:pPr marL="0" indent="0">
              <a:buNone/>
            </a:pPr>
            <a:endParaRPr lang="bs-Latn-BA" sz="2000" b="1" dirty="0"/>
          </a:p>
          <a:p>
            <a:r>
              <a:rPr lang="bs-Latn-BA" sz="2000" b="1" dirty="0"/>
              <a:t>Mostarsko ljeto</a:t>
            </a:r>
          </a:p>
          <a:p>
            <a:pPr>
              <a:buFontTx/>
              <a:buChar char="-"/>
            </a:pPr>
            <a:endParaRPr lang="bs-Latn-BA" sz="2000" b="1" dirty="0"/>
          </a:p>
          <a:p>
            <a:pPr>
              <a:buFontTx/>
              <a:buChar char="-"/>
            </a:pPr>
            <a:endParaRPr lang="bs-Latn-BA" sz="2000" b="1" dirty="0"/>
          </a:p>
          <a:p>
            <a:pPr>
              <a:buFontTx/>
              <a:buChar char="-"/>
            </a:pPr>
            <a:endParaRPr lang="bs-Latn-BA" sz="2000" b="1" dirty="0"/>
          </a:p>
          <a:p>
            <a:r>
              <a:rPr lang="bs-Latn-BA" sz="2000" b="1" dirty="0"/>
              <a:t>Mostar Summmer Fest</a:t>
            </a:r>
          </a:p>
          <a:p>
            <a:pPr>
              <a:buFontTx/>
              <a:buChar char="-"/>
            </a:pPr>
            <a:endParaRPr lang="bs-Latn-BA" sz="2400" b="1" dirty="0"/>
          </a:p>
          <a:p>
            <a:pPr>
              <a:buFontTx/>
              <a:buChar char="-"/>
            </a:pPr>
            <a:endParaRPr lang="bs-Latn-BA" sz="2400" b="1" dirty="0"/>
          </a:p>
          <a:p>
            <a:pPr>
              <a:buFontTx/>
              <a:buChar char="-"/>
            </a:pPr>
            <a:endParaRPr lang="bs-Latn-BA" sz="2400" b="1" dirty="0"/>
          </a:p>
          <a:p>
            <a:pPr marL="0" indent="0">
              <a:buNone/>
            </a:pPr>
            <a:endParaRPr lang="bs-Latn-BA" sz="2400" b="1" dirty="0"/>
          </a:p>
          <a:p>
            <a:r>
              <a:rPr lang="bs-Latn-BA" sz="2400" b="1" dirty="0"/>
              <a:t>Mostarski Film festival</a:t>
            </a:r>
          </a:p>
          <a:p>
            <a:pPr marL="0" indent="0">
              <a:buNone/>
            </a:pPr>
            <a:endParaRPr lang="bs-Latn-BA" sz="2000" b="1" dirty="0"/>
          </a:p>
        </p:txBody>
      </p:sp>
      <p:sp>
        <p:nvSpPr>
          <p:cNvPr id="6" name="AutoShape 8" descr="Mostar Summer Fest | Mosta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" name="Picture 3" descr="QsIvmXrH_13237839_10154209770177277_1130931968620101518_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9286" y="177273"/>
            <a:ext cx="23414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13_mbf_plaka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8194" y="177272"/>
            <a:ext cx="145437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12_mbf_plaka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7631" y="180559"/>
            <a:ext cx="14053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30" y="3667038"/>
            <a:ext cx="3496880" cy="1692959"/>
          </a:xfrm>
          <a:prstGeom prst="rect">
            <a:avLst/>
          </a:prstGeom>
        </p:spPr>
      </p:pic>
      <p:pic>
        <p:nvPicPr>
          <p:cNvPr id="15" name="Picture 3" descr="1000_1503780381divanhana_mostar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5854" y="2101553"/>
            <a:ext cx="2375457" cy="145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mo-ljeto-koncert-divanhana7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64133" y="2087371"/>
            <a:ext cx="2876617" cy="145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Mostar Summer Fest 2016. @ Mostarski saj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55" y="3667037"/>
            <a:ext cx="1792576" cy="16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Mostar Film Festiv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5" y="5378915"/>
            <a:ext cx="2117046" cy="1471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54" y="5378915"/>
            <a:ext cx="3172410" cy="14717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CADC39-8E0E-6B78-83B7-924D7C342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980519A-6936-5505-5CEC-87ADD9676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Mrežni medijski sadržaji 4" title="Mostovi Kultura Mostar - promo video">
            <a:hlinkClick r:id="" action="ppaction://media"/>
            <a:extLst>
              <a:ext uri="{FF2B5EF4-FFF2-40B4-BE49-F238E27FC236}">
                <a16:creationId xmlns:a16="http://schemas.microsoft.com/office/drawing/2014/main" id="{88A21E8D-2EC7-3552-D70D-CB7019FD75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2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Jubilarni 10. Street Art Festival počinje u Mostaru – Jabuka.t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09" y="4327022"/>
            <a:ext cx="2892891" cy="256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5169" y="871420"/>
            <a:ext cx="39665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2000" b="1" dirty="0">
                <a:latin typeface="+mj-lt"/>
              </a:rPr>
              <a:t>Festival komedije "Mostarska liska"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2000" b="1" dirty="0">
                <a:latin typeface="+mj-lt"/>
              </a:rPr>
              <a:t>Mostarsko proljeće "Dani Matice hrvatske„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2000" b="1" dirty="0">
                <a:latin typeface="+mj-lt"/>
              </a:rPr>
              <a:t>Mostar Open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2000" b="1" dirty="0">
                <a:latin typeface="+mj-lt"/>
              </a:rPr>
              <a:t>Streeet Art Festival Mostar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sz="2000" b="1" dirty="0">
              <a:latin typeface="+mj-lt"/>
            </a:endParaRPr>
          </a:p>
          <a:p>
            <a:endParaRPr lang="bs-Latn-BA" sz="2000" b="1" dirty="0">
              <a:latin typeface="+mj-lt"/>
            </a:endParaRPr>
          </a:p>
        </p:txBody>
      </p:sp>
      <p:pic>
        <p:nvPicPr>
          <p:cNvPr id="2050" name="Picture 2" descr="Festival komedije „Mostarska liska“ otvara predstava „Psi(hopate)“ - Nova  Slobo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86" y="35190"/>
            <a:ext cx="1663514" cy="20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mijerom predstave 'Psi(hopate)' svečano otvoren XX međunarodni festival  komedije Mostarska liska - Radiosarajevo.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200" y="70792"/>
            <a:ext cx="3196517" cy="20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radonačelnik Kordić otvorio jubilarno 25. Mostarsko proljeće – Dani Matice  hrvatske Mostar - Grad Mos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200" y="2126655"/>
            <a:ext cx="4755288" cy="212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Večeras počinje treće izdanje Open City Mostar festivala - Mostarski.ba"/>
          <p:cNvSpPr>
            <a:spLocks noChangeAspect="1" noChangeArrowheads="1"/>
          </p:cNvSpPr>
          <p:nvPr/>
        </p:nvSpPr>
        <p:spPr bwMode="auto">
          <a:xfrm>
            <a:off x="360065" y="7937"/>
            <a:ext cx="252710" cy="25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2060" name="Picture 12" descr="Počinje Open City Mostar – spremite se za 16 dana glazbe i kulture -  Hrvatski Medijski Serv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27022"/>
            <a:ext cx="2642475" cy="25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87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85" y="395334"/>
            <a:ext cx="2080784" cy="6156965"/>
          </a:xfrm>
        </p:spPr>
        <p:txBody>
          <a:bodyPr/>
          <a:lstStyle/>
          <a:p>
            <a:r>
              <a:rPr lang="bs-Latn-BA" sz="2000" b="1" dirty="0"/>
              <a:t>Mostarski Polumaraton</a:t>
            </a:r>
          </a:p>
          <a:p>
            <a:endParaRPr lang="bs-Latn-BA" sz="2000" b="1" dirty="0"/>
          </a:p>
          <a:p>
            <a:endParaRPr lang="bs-Latn-BA" sz="2000" b="1" dirty="0"/>
          </a:p>
          <a:p>
            <a:endParaRPr lang="bs-Latn-BA" sz="2000" b="1" dirty="0"/>
          </a:p>
          <a:p>
            <a:endParaRPr lang="bs-Latn-BA" sz="2000" b="1" dirty="0"/>
          </a:p>
          <a:p>
            <a:endParaRPr lang="bs-Latn-BA" sz="2000" b="1" dirty="0"/>
          </a:p>
          <a:p>
            <a:r>
              <a:rPr lang="bs-Latn-BA" sz="2000" b="1" dirty="0"/>
              <a:t>Sajam Gospodarstva Mostar</a:t>
            </a:r>
          </a:p>
          <a:p>
            <a:endParaRPr lang="bs-Latn-BA" sz="2000" b="1" dirty="0"/>
          </a:p>
          <a:p>
            <a:endParaRPr lang="bs-Latn-BA" sz="2000" b="1" dirty="0"/>
          </a:p>
          <a:p>
            <a:endParaRPr lang="bs-Latn-BA" sz="2000" b="1" dirty="0"/>
          </a:p>
          <a:p>
            <a:endParaRPr lang="bs-Latn-BA" sz="2000" b="1" dirty="0"/>
          </a:p>
          <a:p>
            <a:endParaRPr lang="bs-Latn-BA" sz="2000" b="1" dirty="0"/>
          </a:p>
          <a:p>
            <a:r>
              <a:rPr lang="bs-Latn-BA" sz="2000" b="1" dirty="0"/>
              <a:t>Tradicijski Advent</a:t>
            </a:r>
            <a:endParaRPr lang="hr-HR" sz="2000" dirty="0"/>
          </a:p>
        </p:txBody>
      </p:sp>
      <p:pic>
        <p:nvPicPr>
          <p:cNvPr id="3074" name="Picture 2" descr="Novi vizual 2023 – Mostarski polumarat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667" y="48579"/>
            <a:ext cx="2798438" cy="230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ews – Mostarski polumara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4" y="30216"/>
            <a:ext cx="3998912" cy="22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atvoren 24. Međunarodni sajam gospodarstva – Mostar 2023. - Neum.on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704" y="2434054"/>
            <a:ext cx="3384376" cy="21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eđunarodni sajam gospodarstva Mostar otvorio svoja vr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13187"/>
            <a:ext cx="3444951" cy="213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583893"/>
            <a:ext cx="2940503" cy="2251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15" y="4599297"/>
            <a:ext cx="2301565" cy="2260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55" y="4599297"/>
            <a:ext cx="1794166" cy="225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1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hr-HR" sz="3600" b="1" dirty="0"/>
              <a:t>PLANINSKI TURIZAM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2" y="1907950"/>
            <a:ext cx="2165853" cy="4900228"/>
          </a:xfrm>
        </p:spPr>
        <p:txBody>
          <a:bodyPr/>
          <a:lstStyle/>
          <a:p>
            <a:pPr marL="0" indent="0">
              <a:buNone/>
            </a:pPr>
            <a:r>
              <a:rPr lang="hr-HR" sz="2400" dirty="0"/>
              <a:t>Planinska atraktivna izletišta u okolici Mostara:</a:t>
            </a:r>
          </a:p>
          <a:p>
            <a:endParaRPr lang="hr-HR" sz="2400" dirty="0"/>
          </a:p>
          <a:p>
            <a:r>
              <a:rPr lang="hr-HR" sz="2400" b="1" dirty="0" err="1"/>
              <a:t>Goranci</a:t>
            </a:r>
            <a:endParaRPr lang="hr-HR" sz="2400" b="1" dirty="0"/>
          </a:p>
          <a:p>
            <a:r>
              <a:rPr lang="hr-HR" sz="2400" b="1" dirty="0" err="1"/>
              <a:t>Rujište</a:t>
            </a:r>
            <a:endParaRPr lang="hr-HR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509" y="1934813"/>
            <a:ext cx="2244787" cy="2386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35" y="1907950"/>
            <a:ext cx="2716116" cy="2413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76" y="4398268"/>
            <a:ext cx="2757679" cy="2448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01" y="4374540"/>
            <a:ext cx="2253106" cy="24336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35" y="4374540"/>
            <a:ext cx="2716116" cy="2465129"/>
          </a:xfrm>
          <a:prstGeom prst="rect">
            <a:avLst/>
          </a:prstGeom>
        </p:spPr>
      </p:pic>
      <p:pic>
        <p:nvPicPr>
          <p:cNvPr id="13" name="Picture 2" descr="Konji na Bilima | konji.h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34813"/>
            <a:ext cx="1907704" cy="238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233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b="1" dirty="0"/>
              <a:t>AVANTURIZAM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" y="3877072"/>
            <a:ext cx="3015578" cy="298092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90649"/>
            <a:ext cx="3419872" cy="2626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99" y="3870277"/>
            <a:ext cx="2210087" cy="2980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86" y="3852553"/>
            <a:ext cx="1831126" cy="2983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954" y="3877072"/>
            <a:ext cx="2196445" cy="29592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504" y="1700808"/>
            <a:ext cx="475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>
                <a:latin typeface="+mn-lt"/>
              </a:rPr>
              <a:t>Sve popularniji oblik turizma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>
                <a:latin typeface="+mn-lt"/>
              </a:rPr>
              <a:t>Mostar nudi bogatu ponudu za sve ljubitelje aktivnog turizma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>
                <a:latin typeface="+mn-lt"/>
              </a:rPr>
              <a:t>Podrška Grada pojedincima, udruženjima koja se bave ovim oblikom turizma</a:t>
            </a:r>
          </a:p>
        </p:txBody>
      </p:sp>
    </p:spTree>
    <p:extLst>
      <p:ext uri="{BB962C8B-B14F-4D97-AF65-F5344CB8AC3E}">
        <p14:creationId xmlns:p14="http://schemas.microsoft.com/office/powerpoint/2010/main" val="3237850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7610" y="455908"/>
            <a:ext cx="5177594" cy="699362"/>
          </a:xfrm>
        </p:spPr>
        <p:txBody>
          <a:bodyPr/>
          <a:lstStyle/>
          <a:p>
            <a:br>
              <a:rPr lang="hr-HR" sz="2800" b="1" dirty="0"/>
            </a:br>
            <a:r>
              <a:rPr lang="hr-HR" sz="2800" b="1" dirty="0"/>
              <a:t>NOVI TURISTIČKI PROIZVODI</a:t>
            </a:r>
            <a:br>
              <a:rPr lang="hr-HR" b="1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10" y="495010"/>
            <a:ext cx="3987201" cy="6452973"/>
          </a:xfrm>
        </p:spPr>
        <p:txBody>
          <a:bodyPr/>
          <a:lstStyle/>
          <a:p>
            <a:endParaRPr lang="hr-HR" sz="2000" b="1" dirty="0"/>
          </a:p>
          <a:p>
            <a:r>
              <a:rPr lang="hr-HR" sz="2400" b="1" dirty="0"/>
              <a:t>Mostar </a:t>
            </a:r>
            <a:r>
              <a:rPr lang="hr-HR" sz="2400" b="1" dirty="0" err="1"/>
              <a:t>Pass</a:t>
            </a:r>
            <a:r>
              <a:rPr lang="hr-HR" sz="2400" b="1" dirty="0"/>
              <a:t> – turistička kartica</a:t>
            </a:r>
          </a:p>
          <a:p>
            <a:pPr marL="0" indent="0">
              <a:buNone/>
            </a:pPr>
            <a:r>
              <a:rPr lang="hr-HR" sz="2000" dirty="0"/>
              <a:t>Namijenjena turistima i posjetiteljima kojoj je cilj povećati posjećenost kulturnih sadržaja i znamenitosti, te ponuditi dodatni alat za pregled odredišta kako bi imali ispunjen i kvalitetan boravak u gradu. </a:t>
            </a:r>
          </a:p>
          <a:p>
            <a:pPr marL="0" indent="0">
              <a:buNone/>
            </a:pPr>
            <a:r>
              <a:rPr lang="hr-HR" sz="1600" b="1" dirty="0"/>
              <a:t>Karticu se kupuje online a u paketu se nalazi 7 turističkih atrakcija koje se mogu posjetiti:</a:t>
            </a:r>
          </a:p>
          <a:p>
            <a:r>
              <a:rPr lang="hr-HR" sz="1600" b="1" dirty="0"/>
              <a:t>Skok sa Starog mosta</a:t>
            </a:r>
          </a:p>
          <a:p>
            <a:r>
              <a:rPr lang="hr-HR" sz="1600" b="1" dirty="0"/>
              <a:t>Posjeta Gradskim muzejima</a:t>
            </a:r>
          </a:p>
          <a:p>
            <a:r>
              <a:rPr lang="hr-HR" sz="1600" b="1" dirty="0"/>
              <a:t>Franjevačka crkva i Zvonik mira</a:t>
            </a:r>
          </a:p>
          <a:p>
            <a:r>
              <a:rPr lang="hr-HR" sz="1600" b="1" dirty="0"/>
              <a:t>Galerija Prijateljstva - Biskupijski Ordinarijat</a:t>
            </a:r>
          </a:p>
          <a:p>
            <a:r>
              <a:rPr lang="hr-HR" sz="1600" b="1" dirty="0"/>
              <a:t>Galerija </a:t>
            </a:r>
            <a:r>
              <a:rPr lang="hr-HR" sz="1600" b="1" dirty="0" err="1"/>
              <a:t>Hub</a:t>
            </a:r>
            <a:r>
              <a:rPr lang="hr-HR" sz="1600" b="1" dirty="0"/>
              <a:t> </a:t>
            </a:r>
            <a:r>
              <a:rPr lang="hr-HR" sz="1600" b="1" dirty="0" err="1"/>
              <a:t>of</a:t>
            </a:r>
            <a:r>
              <a:rPr lang="hr-HR" sz="1600" b="1" dirty="0"/>
              <a:t> Fine Arts</a:t>
            </a:r>
          </a:p>
          <a:p>
            <a:r>
              <a:rPr lang="hr-HR" sz="1600" b="1" dirty="0"/>
              <a:t>Manastir i Muzej </a:t>
            </a:r>
            <a:r>
              <a:rPr lang="hr-HR" sz="1600" b="1" dirty="0" err="1"/>
              <a:t>Žitomislić</a:t>
            </a:r>
            <a:endParaRPr lang="hr-HR" sz="1600" b="1" dirty="0"/>
          </a:p>
          <a:p>
            <a:r>
              <a:rPr lang="hr-HR" sz="1600" b="1" dirty="0"/>
              <a:t>Džamije: </a:t>
            </a:r>
            <a:r>
              <a:rPr lang="hr-HR" sz="1600" b="1" dirty="0" err="1"/>
              <a:t>Tabačica</a:t>
            </a:r>
            <a:r>
              <a:rPr lang="hr-HR" sz="1600" b="1" dirty="0"/>
              <a:t> i </a:t>
            </a:r>
            <a:r>
              <a:rPr lang="hr-HR" sz="1600" b="1" dirty="0" err="1"/>
              <a:t>Karađozbegova</a:t>
            </a:r>
            <a:endParaRPr lang="hr-HR" sz="1600" b="1" dirty="0"/>
          </a:p>
        </p:txBody>
      </p:sp>
      <p:pic>
        <p:nvPicPr>
          <p:cNvPr id="3074" name="Picture 2" descr="Mostar uvodi turistički PASS - potencijal za zaradu 23 mio BAM 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0441">
            <a:off x="4498168" y="1504733"/>
            <a:ext cx="3117722" cy="190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kokovi sa Starog mosta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1958"/>
            <a:ext cx="181249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zej Hercegovine – u Mosta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18" y="3723141"/>
            <a:ext cx="1524677" cy="150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U Mostaru svečano otvoren &quot;Mostarski zvonik mira&quot; - Kamenj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27" y="3721497"/>
            <a:ext cx="1646041" cy="1493089"/>
          </a:xfrm>
          <a:prstGeom prst="rect">
            <a:avLst/>
          </a:prstGeom>
        </p:spPr>
      </p:pic>
      <p:pic>
        <p:nvPicPr>
          <p:cNvPr id="14" name="Picture 2" descr="Galerija Biskupijskoga centra Mostar otvara vrata posjetiteljima - Crkva na  kamenu">
            <a:extLst>
              <a:ext uri="{FF2B5EF4-FFF2-40B4-BE49-F238E27FC236}">
                <a16:creationId xmlns:a16="http://schemas.microsoft.com/office/drawing/2014/main" id="{44D64A07-8C9E-5751-8D00-2EB51F3B6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819" y="5224126"/>
            <a:ext cx="1503056" cy="16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Muzej manastira Žitomislić postaje dio turističke ponude Mostara: Eksponati  koji predstavljaju nacionalno blago - Top Port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44" y="5214586"/>
            <a:ext cx="1536171" cy="163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NEZAVISNO SUDSTVO U HERCEGOVINI: Kako reis kaže | InfoRada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70" y="5214586"/>
            <a:ext cx="1224937" cy="162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Karađoz-begova džamija u Mostaru – Wikipedij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107" y="5249092"/>
            <a:ext cx="1155961" cy="15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ostar dobija jednu od najznačajnijih umjetničkih galerija na Balkan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056" y="2116540"/>
            <a:ext cx="1678944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25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b="1" dirty="0"/>
              <a:t>HUB &amp; SPOKE </a:t>
            </a:r>
            <a:r>
              <a:rPr lang="hr-HR" sz="3200" dirty="0"/>
              <a:t>– </a:t>
            </a:r>
            <a:r>
              <a:rPr lang="hr-HR" sz="2800" dirty="0"/>
              <a:t>Model koji povezuje Mostar s obližnjim destinacijama i atrakcijama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686" y="2060848"/>
            <a:ext cx="3702249" cy="4525963"/>
          </a:xfrm>
        </p:spPr>
        <p:txBody>
          <a:bodyPr/>
          <a:lstStyle/>
          <a:p>
            <a:r>
              <a:rPr lang="hr-HR" sz="1800" b="1" dirty="0"/>
              <a:t>Kroz skup cjelodnevnih ili poludnevnih ponuda ili itinerera, povezati Mostar s destinacijama, atrakcijama i turističkim iskustvima u blizini pružajući domaćim i međunarodnim gostima razne mogućnosti putovanja i izleta.</a:t>
            </a:r>
          </a:p>
          <a:p>
            <a:pPr marL="0" indent="0">
              <a:buNone/>
            </a:pPr>
            <a:endParaRPr lang="hr-HR" sz="1800" b="1" dirty="0"/>
          </a:p>
          <a:p>
            <a:r>
              <a:rPr lang="hr-HR" sz="1800" b="1" dirty="0"/>
              <a:t>Produženje boravka turista u Mostaru</a:t>
            </a:r>
          </a:p>
        </p:txBody>
      </p:sp>
      <p:sp>
        <p:nvSpPr>
          <p:cNvPr id="4" name="AutoShape 2" descr="Mostar Hub and Spokes povezuje Mostar s 12 destinacija nudeći raznolike  mogućnosti putovanja - Grad Most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" name="Picture 2" descr="New Itineraries for Sarajevo's and Mostar's Hub&amp;Spoke Model! - Turizambih.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04" y="1531938"/>
            <a:ext cx="474946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6"/>
          <p:cNvGrpSpPr>
            <a:grpSpLocks noChangeAspect="1"/>
          </p:cNvGrpSpPr>
          <p:nvPr/>
        </p:nvGrpSpPr>
        <p:grpSpPr>
          <a:xfrm>
            <a:off x="4260503" y="4083534"/>
            <a:ext cx="4894907" cy="2774466"/>
            <a:chOff x="0" y="0"/>
            <a:chExt cx="3282950" cy="3282950"/>
          </a:xfrm>
        </p:grpSpPr>
        <p:sp>
          <p:nvSpPr>
            <p:cNvPr id="15" name="Freeform 7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109526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12"/>
          </a:xfrm>
        </p:spPr>
        <p:txBody>
          <a:bodyPr/>
          <a:lstStyle/>
          <a:p>
            <a:r>
              <a:rPr lang="bs-Latn-BA" sz="4800" b="1" dirty="0"/>
              <a:t>Hvala na pozornost!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539552" y="380889"/>
            <a:ext cx="8604448" cy="959879"/>
          </a:xfrm>
        </p:spPr>
        <p:txBody>
          <a:bodyPr/>
          <a:lstStyle/>
          <a:p>
            <a:pPr algn="ctr"/>
            <a:r>
              <a:rPr lang="bs-Latn-BA" sz="2800" dirty="0">
                <a:latin typeface="Aharoni"/>
                <a:ea typeface="Aharoni"/>
                <a:cs typeface="Aharoni"/>
              </a:rPr>
              <a:t>   </a:t>
            </a:r>
            <a:r>
              <a:rPr lang="bs-Latn-BA" sz="2800" dirty="0">
                <a:ea typeface="Aharoni"/>
                <a:cs typeface="Aharoni"/>
              </a:rPr>
              <a:t>STARI MOST- SIMBOL PREPOZNATLJIVOSTI GRADA MOSTARA </a:t>
            </a:r>
          </a:p>
        </p:txBody>
      </p:sp>
      <p:pic>
        <p:nvPicPr>
          <p:cNvPr id="19458" name="Content Placeholder 4" descr="DC7_0171.t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51225" y="1714500"/>
            <a:ext cx="5692775" cy="4429125"/>
          </a:xfrm>
        </p:spPr>
      </p:pic>
      <p:sp>
        <p:nvSpPr>
          <p:cNvPr id="19459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124744"/>
            <a:ext cx="3357563" cy="5733256"/>
          </a:xfrm>
        </p:spPr>
        <p:txBody>
          <a:bodyPr/>
          <a:lstStyle/>
          <a:p>
            <a:endParaRPr lang="bs-Latn-BA" sz="1600" b="1" dirty="0"/>
          </a:p>
          <a:p>
            <a:endParaRPr lang="bs-Latn-BA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1600" b="1" dirty="0"/>
              <a:t> </a:t>
            </a:r>
            <a:r>
              <a:rPr lang="de-DE" sz="1800" b="1" dirty="0"/>
              <a:t>Stari most je izgrađen između </a:t>
            </a:r>
            <a:br>
              <a:rPr lang="bs-Latn-BA" sz="1800" b="1" dirty="0"/>
            </a:br>
            <a:r>
              <a:rPr lang="de-DE" sz="1800" b="1" dirty="0"/>
              <a:t>1557</a:t>
            </a:r>
            <a:r>
              <a:rPr lang="hr-HR" sz="1800" b="1" dirty="0"/>
              <a:t>.</a:t>
            </a:r>
            <a:r>
              <a:rPr lang="de-DE" sz="1800" b="1" dirty="0"/>
              <a:t> – 1566</a:t>
            </a:r>
            <a:r>
              <a:rPr lang="hr-HR" sz="1800" b="1" dirty="0"/>
              <a:t>.</a:t>
            </a:r>
            <a:r>
              <a:rPr lang="de-DE" sz="1800" b="1" dirty="0"/>
              <a:t> </a:t>
            </a:r>
            <a:endParaRPr lang="hr-HR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 err="1"/>
              <a:t>Prvi</a:t>
            </a:r>
            <a:r>
              <a:rPr lang="de-DE" sz="1800" b="1" dirty="0"/>
              <a:t> temelji Starog mosta </a:t>
            </a:r>
            <a:r>
              <a:rPr lang="hr-HR" sz="1800" b="1" dirty="0"/>
              <a:t>postavljeni </a:t>
            </a:r>
            <a:r>
              <a:rPr lang="de-DE" sz="1800" b="1" dirty="0"/>
              <a:t>su 24. oktobra 1557. godine.</a:t>
            </a:r>
            <a:br>
              <a:rPr lang="de-DE" sz="1800" b="1" dirty="0"/>
            </a:br>
            <a:endParaRPr lang="hr-HR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1800" b="1" dirty="0"/>
              <a:t>S</a:t>
            </a:r>
            <a:r>
              <a:rPr lang="de-DE" sz="1800" b="1" dirty="0"/>
              <a:t>a 28 metara, bio je najduži kameni most u Evropi. Po njemu je grad dobio</a:t>
            </a:r>
            <a:r>
              <a:rPr lang="hr-HR" sz="1800" b="1" dirty="0"/>
              <a:t> </a:t>
            </a:r>
            <a:r>
              <a:rPr lang="de-DE" sz="1800" b="1" dirty="0"/>
              <a:t>ime.</a:t>
            </a:r>
            <a:endParaRPr lang="hr-HR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1800" b="1" dirty="0"/>
              <a:t>Simbolika mosta u Mostaru jeste spona i sloboda izražavanja između </a:t>
            </a:r>
            <a:r>
              <a:rPr lang="de-DE" sz="1800" b="1" dirty="0"/>
              <a:t>kultura</a:t>
            </a:r>
            <a:r>
              <a:rPr lang="hr-HR" sz="1800" b="1" dirty="0"/>
              <a:t> i  naroda</a:t>
            </a:r>
            <a:r>
              <a:rPr lang="de-DE" sz="1800" b="1" dirty="0"/>
              <a:t>.</a:t>
            </a:r>
            <a:r>
              <a:rPr lang="hr-HR" sz="1800" dirty="0"/>
              <a:t> </a:t>
            </a:r>
            <a:endParaRPr lang="bs-Latn-BA" sz="18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2357454"/>
          </a:xfrm>
        </p:spPr>
        <p:txBody>
          <a:bodyPr/>
          <a:lstStyle/>
          <a:p>
            <a:br>
              <a:rPr lang="hr-HR" b="1" dirty="0"/>
            </a:br>
            <a:br>
              <a:rPr lang="hr-HR" b="1" dirty="0"/>
            </a:br>
            <a:endParaRPr lang="hr-HR" b="1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14290"/>
            <a:ext cx="421484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 rot="10800000" flipV="1">
            <a:off x="142758" y="2338700"/>
            <a:ext cx="8858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b="1" dirty="0"/>
          </a:p>
          <a:p>
            <a:endParaRPr lang="hr-HR" b="1" dirty="0"/>
          </a:p>
          <a:p>
            <a:pPr algn="just"/>
            <a:r>
              <a:rPr lang="hr-HR" sz="2400" b="1" dirty="0">
                <a:latin typeface="+mj-lt"/>
              </a:rPr>
              <a:t>UNESCO, Komitet za svjetsku baštinu je 17.07.2005. upisao područje Starog mosta,  Starog grada Mostara na Listu svjetske baštine UNESCO-a.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</p:txBody>
      </p:sp>
      <p:sp>
        <p:nvSpPr>
          <p:cNvPr id="13" name="Rectangle 12"/>
          <p:cNvSpPr/>
          <p:nvPr/>
        </p:nvSpPr>
        <p:spPr>
          <a:xfrm>
            <a:off x="157074" y="4293096"/>
            <a:ext cx="8643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dirty="0">
                <a:latin typeface="+mn-lt"/>
              </a:rPr>
              <a:t>Sa "renesansom" Starog mosta i njegovog okruženja, simbolična snaga i značenje grada Mostara – kao izuzetnog i univerzalnog simbola suživota zajednice različitog kulturnog, etničkog i religijskog porijekla – je učvršćena i ojačana, uz naglasak na neograničenim naporima ljudske solidarnosti za mir i moć saradnje pri suočavanju sa teškim katastrofama."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274042"/>
          </a:xfrm>
        </p:spPr>
        <p:txBody>
          <a:bodyPr/>
          <a:lstStyle/>
          <a:p>
            <a:r>
              <a:rPr lang="hr-HR" sz="2400" b="1" dirty="0"/>
              <a:t>THE WORLD HERITAGE LIST</a:t>
            </a:r>
          </a:p>
        </p:txBody>
      </p:sp>
      <p:pic>
        <p:nvPicPr>
          <p:cNvPr id="4" name="Picture 6" descr="povelja_unesc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391"/>
          <a:stretch>
            <a:fillRect/>
          </a:stretch>
        </p:blipFill>
        <p:spPr bwMode="auto">
          <a:xfrm>
            <a:off x="1835696" y="692696"/>
            <a:ext cx="5214974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b="1" dirty="0"/>
              <a:t>STRATEGIJA TURIZMA GRADA MOSTARA 2022-2027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r-HR" sz="1600" b="1" dirty="0">
                <a:effectLst/>
                <a:latin typeface="+mj-lt"/>
                <a:ea typeface="Times New Roman" panose="02020603050405020304" pitchFamily="18" charset="0"/>
              </a:rPr>
              <a:t>Cilj ovog prioriteta je stvoriti pretpostavke za sustavan razvoj turizma u Gradu Mostaru te razviti dodatnu turističku infrastrukturu i turistički sadržaj. U analizi stanja identificirani su određeni izazovi i slabosti kao što su koncentriranost turizma na staru jezgru grada te nedovoljno razvijena turistička infrastruktura kao i nerazvijen sustav upravljanja turizmom i slaba sustavna promocija grada. Stoga je ovaj prioritet na stvaranje uvjeta kako bi se turizam grada u sljedećih šest godina razvijao na sustavan način i kako bi se povećao broj noćenja, dolazak i produžilo vrijeme boravka turista</a:t>
            </a:r>
            <a:r>
              <a:rPr lang="hr-HR" sz="1800" b="1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hr-HR" sz="1800" dirty="0"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1800" b="1" dirty="0">
                <a:effectLst/>
                <a:latin typeface="+mj-lt"/>
                <a:ea typeface="Times New Roman" panose="02020603050405020304" pitchFamily="18" charset="0"/>
              </a:rPr>
              <a:t>Strateški panirane  aktivnosti koje su grupirane u četiri ključne mjere.</a:t>
            </a:r>
          </a:p>
          <a:p>
            <a:pPr marL="0" indent="0">
              <a:buNone/>
            </a:pPr>
            <a:endParaRPr lang="hr-BA" sz="1600" b="1" dirty="0"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BA" sz="1600" b="1" i="1" dirty="0"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hr-HR" sz="1600" b="1" i="1" dirty="0">
                <a:effectLst/>
                <a:latin typeface="+mj-lt"/>
                <a:ea typeface="Times New Roman" panose="02020603050405020304" pitchFamily="18" charset="0"/>
              </a:rPr>
              <a:t>Razvoj sustava upravljanja turizmom</a:t>
            </a:r>
            <a:endParaRPr lang="hr-BA" sz="1600" b="1" i="1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hr-HR" sz="1600" b="1" i="1" dirty="0">
                <a:effectLst/>
                <a:latin typeface="+mj-lt"/>
                <a:ea typeface="Times New Roman" panose="02020603050405020304" pitchFamily="18" charset="0"/>
              </a:rPr>
              <a:t>2. Razvoj nove i poboljšanje  postojeće infrastrukture i sadržaja</a:t>
            </a:r>
            <a:endParaRPr lang="hr-BA" sz="1600" b="1" i="1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hr-HR" sz="1600" b="1" i="1" dirty="0">
                <a:effectLst/>
                <a:latin typeface="+mj-lt"/>
                <a:ea typeface="Times New Roman" panose="02020603050405020304" pitchFamily="18" charset="0"/>
              </a:rPr>
              <a:t>3. Život uz Neretvu – revitalizacija sadržaja i ponude uz rijeku Neretvu,</a:t>
            </a:r>
            <a:endParaRPr lang="hr-BA" sz="1600" b="1" i="1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hr-HR" sz="1600" b="1" i="1" dirty="0">
                <a:effectLst/>
                <a:latin typeface="+mj-lt"/>
                <a:ea typeface="Times New Roman" panose="02020603050405020304" pitchFamily="18" charset="0"/>
              </a:rPr>
              <a:t>4. Promocija i </a:t>
            </a:r>
            <a:r>
              <a:rPr lang="hr-HR" sz="1600" b="1" i="1" dirty="0" err="1">
                <a:effectLst/>
                <a:latin typeface="+mj-lt"/>
                <a:ea typeface="Times New Roman" panose="02020603050405020304" pitchFamily="18" charset="0"/>
              </a:rPr>
              <a:t>brendiranje</a:t>
            </a:r>
            <a:r>
              <a:rPr lang="hr-HR" sz="1600" b="1" i="1" dirty="0">
                <a:effectLst/>
                <a:latin typeface="+mj-lt"/>
                <a:ea typeface="Times New Roman" panose="02020603050405020304" pitchFamily="18" charset="0"/>
              </a:rPr>
              <a:t> Grada Mostara</a:t>
            </a:r>
            <a:endParaRPr lang="hr-BA" sz="1600" b="1" i="1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hr-BA" sz="1600" b="1" i="1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84" y="260648"/>
            <a:ext cx="8229600" cy="1215008"/>
          </a:xfrm>
        </p:spPr>
        <p:txBody>
          <a:bodyPr/>
          <a:lstStyle/>
          <a:p>
            <a:br>
              <a:rPr lang="hr-H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hr-HR" sz="2800" b="1" dirty="0">
                <a:effectLst/>
                <a:latin typeface="+mn-lt"/>
                <a:ea typeface="Times New Roman" panose="02020603050405020304" pitchFamily="18" charset="0"/>
              </a:rPr>
              <a:t>Mostar se prethodnih godina našao na brojnim listama najljepših gradova</a:t>
            </a:r>
            <a:endParaRPr lang="hr-HR" sz="2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b="1" dirty="0">
                <a:ea typeface="Times New Roman" panose="02020603050405020304" pitchFamily="18" charset="0"/>
              </a:rPr>
              <a:t>Priznanje od CNN-a koji je grad na Neretvi uvrstio među najljepše male gradove u Europi.</a:t>
            </a:r>
          </a:p>
          <a:p>
            <a:endParaRPr lang="hr-HR" sz="2000" b="1" dirty="0">
              <a:ea typeface="Times New Roman" panose="02020603050405020304" pitchFamily="18" charset="0"/>
            </a:endParaRPr>
          </a:p>
          <a:p>
            <a:r>
              <a:rPr lang="hr-BA" sz="2000" b="1" i="0" dirty="0">
                <a:effectLst/>
              </a:rPr>
              <a:t> </a:t>
            </a:r>
            <a:r>
              <a:rPr lang="hr-BA" sz="2000" b="1" dirty="0"/>
              <a:t>U</a:t>
            </a:r>
            <a:r>
              <a:rPr lang="hr-BA" sz="2000" b="1" i="0" dirty="0">
                <a:effectLst/>
              </a:rPr>
              <a:t> Gradu </a:t>
            </a:r>
            <a:r>
              <a:rPr lang="hr-BA" sz="2000" b="1" i="0" dirty="0" err="1">
                <a:effectLst/>
              </a:rPr>
              <a:t>Toulousu</a:t>
            </a:r>
            <a:r>
              <a:rPr lang="hr-BA" sz="2000" b="1" i="0" dirty="0">
                <a:effectLst/>
              </a:rPr>
              <a:t> 26. listopada 2023. godine Grada Mostar je dobio titulu Europskog grada vina </a:t>
            </a:r>
            <a:r>
              <a:rPr lang="hr-BA" sz="2000" b="1" i="0" dirty="0" err="1">
                <a:effectLst/>
              </a:rPr>
              <a:t>Dionisio</a:t>
            </a:r>
            <a:r>
              <a:rPr lang="hr-BA" sz="2000" b="1" i="0" dirty="0">
                <a:effectLst/>
              </a:rPr>
              <a:t> 2024. godine.</a:t>
            </a:r>
          </a:p>
          <a:p>
            <a:endParaRPr lang="hr-BA" sz="2000" b="1" i="0" dirty="0">
              <a:effectLst/>
            </a:endParaRPr>
          </a:p>
          <a:p>
            <a:pPr algn="l"/>
            <a:r>
              <a:rPr lang="hr-BA" sz="2000" b="1" i="0" dirty="0">
                <a:effectLst/>
              </a:rPr>
              <a:t>Na petom izdanju nagrade '</a:t>
            </a:r>
            <a:r>
              <a:rPr lang="hr-BA" sz="2000" b="1" i="0" dirty="0" err="1">
                <a:effectLst/>
              </a:rPr>
              <a:t>Iter</a:t>
            </a:r>
            <a:r>
              <a:rPr lang="hr-BA" sz="2000" b="1" i="0" dirty="0">
                <a:effectLst/>
              </a:rPr>
              <a:t> Vitis 2022' u Santiago de Compostela u Španjolskoj Grad Mostar je dobio nagradu za najbolji vinski grad. </a:t>
            </a:r>
          </a:p>
          <a:p>
            <a:pPr algn="l"/>
            <a:endParaRPr lang="hr-BA" sz="2000" b="1" i="0" dirty="0">
              <a:effectLst/>
            </a:endParaRPr>
          </a:p>
          <a:p>
            <a:r>
              <a:rPr lang="hr-BA" sz="2000" b="1" i="0" dirty="0">
                <a:effectLst/>
              </a:rPr>
              <a:t>Poznati online turistički vodič </a:t>
            </a:r>
            <a:r>
              <a:rPr lang="hr-BA" sz="2000" b="1" i="0" dirty="0" err="1">
                <a:effectLst/>
              </a:rPr>
              <a:t>Lonely</a:t>
            </a:r>
            <a:r>
              <a:rPr lang="hr-BA" sz="2000" b="1" i="0" dirty="0">
                <a:effectLst/>
              </a:rPr>
              <a:t> Planet objavio je listu najboljih odredišta za putovanja za 2024. godinu, a na listu najboljih gradova stavio je i Mostar…</a:t>
            </a:r>
            <a:br>
              <a:rPr lang="hr-BA" sz="2000" b="1" dirty="0">
                <a:ea typeface="Times New Roman" panose="02020603050405020304" pitchFamily="18" charset="0"/>
              </a:rPr>
            </a:br>
            <a:endParaRPr lang="hr-HR" sz="2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6"/>
          <p:cNvSpPr>
            <a:spLocks noGrp="1"/>
          </p:cNvSpPr>
          <p:nvPr>
            <p:ph type="title"/>
          </p:nvPr>
        </p:nvSpPr>
        <p:spPr>
          <a:xfrm>
            <a:off x="500063" y="2857500"/>
            <a:ext cx="8229600" cy="1143000"/>
          </a:xfrm>
        </p:spPr>
        <p:txBody>
          <a:bodyPr/>
          <a:lstStyle/>
          <a:p>
            <a:r>
              <a:rPr lang="hr-HR" b="1" dirty="0"/>
              <a:t>KULTURNA BAŠTINA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850106"/>
          </a:xfrm>
        </p:spPr>
        <p:txBody>
          <a:bodyPr/>
          <a:lstStyle/>
          <a:p>
            <a:r>
              <a:rPr lang="bs-Latn-BA" sz="3600" b="1" dirty="0"/>
              <a:t>MUZEJI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23529" y="908719"/>
            <a:ext cx="3024336" cy="64807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s-Latn-BA" dirty="0"/>
              <a:t>Muzej "Hercegovine"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07504" y="1700808"/>
            <a:ext cx="4186238" cy="5054005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hr-HR" sz="2200" b="1" dirty="0"/>
              <a:t>Muzej</a:t>
            </a:r>
            <a:r>
              <a:rPr lang="bs-Latn-BA" sz="2200" dirty="0"/>
              <a:t>"</a:t>
            </a:r>
            <a:r>
              <a:rPr lang="hr-HR" sz="2200" b="1" dirty="0"/>
              <a:t>Hercegovina</a:t>
            </a:r>
            <a:r>
              <a:rPr lang="bs-Latn-BA" sz="2200" dirty="0"/>
              <a:t> "</a:t>
            </a:r>
            <a:r>
              <a:rPr lang="hr-HR" sz="2200" b="1" dirty="0"/>
              <a:t> je primjer arhitekture i kulture življenja stanovništva kroz posljednja tri stoljeća. Muzej je kompleks sastavljen od dvije zgrade i </a:t>
            </a:r>
            <a:r>
              <a:rPr lang="hr-HR" sz="2200" b="1" dirty="0" err="1"/>
              <a:t>dvija</a:t>
            </a:r>
            <a:r>
              <a:rPr lang="hr-HR" sz="2200" b="1" dirty="0"/>
              <a:t> dvorišta.</a:t>
            </a:r>
            <a:endParaRPr lang="bs-Latn-BA" sz="2200" b="1" dirty="0"/>
          </a:p>
          <a:p>
            <a:pPr algn="just" fontAlgn="auto">
              <a:spcAft>
                <a:spcPts val="0"/>
              </a:spcAft>
              <a:defRPr/>
            </a:pPr>
            <a:r>
              <a:rPr lang="hr-HR" sz="2200" b="1" dirty="0"/>
              <a:t>Osnovne karakteristike arhitekture tog vremena su visoki zidovi prema ulici, </a:t>
            </a:r>
            <a:r>
              <a:rPr lang="hr-HR" sz="2200" b="1" dirty="0" err="1"/>
              <a:t>četverovodni</a:t>
            </a:r>
            <a:r>
              <a:rPr lang="hr-HR" sz="2200" b="1" dirty="0"/>
              <a:t> krovovi, istureni dijelovi kuće (</a:t>
            </a:r>
            <a:r>
              <a:rPr lang="hr-HR" sz="2200" b="1" dirty="0" err="1"/>
              <a:t>doksati</a:t>
            </a:r>
            <a:r>
              <a:rPr lang="hr-HR" sz="2200" b="1" dirty="0"/>
              <a:t>), kombinacija bijelih zidova i drvenih konstrukcija.</a:t>
            </a:r>
            <a:endParaRPr lang="bs-Latn-BA" sz="2200" b="1" dirty="0"/>
          </a:p>
          <a:p>
            <a:pPr fontAlgn="auto">
              <a:spcAft>
                <a:spcPts val="0"/>
              </a:spcAft>
              <a:defRPr/>
            </a:pPr>
            <a:endParaRPr lang="bs-Latn-BA" b="1" dirty="0"/>
          </a:p>
        </p:txBody>
      </p:sp>
      <p:pic>
        <p:nvPicPr>
          <p:cNvPr id="29700" name="Content Placeholder 9" descr="DSC02720.tif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645025" y="2214563"/>
            <a:ext cx="4041775" cy="328295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7605</TotalTime>
  <Words>1166</Words>
  <Application>Microsoft Office PowerPoint</Application>
  <PresentationFormat>Prikaz na zaslonu (4:3)</PresentationFormat>
  <Paragraphs>153</Paragraphs>
  <Slides>26</Slides>
  <Notes>2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1" baseType="lpstr">
      <vt:lpstr>Aharoni</vt:lpstr>
      <vt:lpstr>Arial</vt:lpstr>
      <vt:lpstr>Calibri</vt:lpstr>
      <vt:lpstr>Times New Roman</vt:lpstr>
      <vt:lpstr>Office Theme</vt:lpstr>
      <vt:lpstr>PowerPoint prezentacija</vt:lpstr>
      <vt:lpstr>PowerPoint prezentacija</vt:lpstr>
      <vt:lpstr>   STARI MOST- SIMBOL PREPOZNATLJIVOSTI GRADA MOSTARA </vt:lpstr>
      <vt:lpstr>  </vt:lpstr>
      <vt:lpstr>THE WORLD HERITAGE LIST</vt:lpstr>
      <vt:lpstr>STRATEGIJA TURIZMA GRADA MOSTARA 2022-2027</vt:lpstr>
      <vt:lpstr> Mostar se prethodnih godina našao na brojnim listama najljepših gradova</vt:lpstr>
      <vt:lpstr>KULTURNA BAŠTINA</vt:lpstr>
      <vt:lpstr>MUZEJI</vt:lpstr>
      <vt:lpstr>PowerPoint prezentacija</vt:lpstr>
      <vt:lpstr>PowerPoint prezentacija</vt:lpstr>
      <vt:lpstr>PowerPoint prezentacija</vt:lpstr>
      <vt:lpstr>Muzej Žitomislić</vt:lpstr>
      <vt:lpstr> Umjetnička galerija -"THE HUB OF FINE ARTS "</vt:lpstr>
      <vt:lpstr>Galerija Biskupijskog centara Mostar</vt:lpstr>
      <vt:lpstr>Muzej moderne umjetnosti Sveučilišta u Mostaru</vt:lpstr>
      <vt:lpstr>MANIFESTACIJE</vt:lpstr>
      <vt:lpstr> </vt:lpstr>
      <vt:lpstr>PowerPoint prezentacija</vt:lpstr>
      <vt:lpstr>PowerPoint prezentacija</vt:lpstr>
      <vt:lpstr>PowerPoint prezentacija</vt:lpstr>
      <vt:lpstr>PLANINSKI TURIZAM</vt:lpstr>
      <vt:lpstr>AVANTURIZAM</vt:lpstr>
      <vt:lpstr> NOVI TURISTIČKI PROIZVODI </vt:lpstr>
      <vt:lpstr>HUB &amp; SPOKE – Model koji povezuje Mostar s obližnjim destinacijama i atrakcijama</vt:lpstr>
      <vt:lpstr>Hvala na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Mostar</dc:title>
  <dc:creator>Korisnik</dc:creator>
  <cp:lastModifiedBy>Korisnik</cp:lastModifiedBy>
  <cp:revision>136</cp:revision>
  <dcterms:created xsi:type="dcterms:W3CDTF">2018-02-21T22:07:11Z</dcterms:created>
  <dcterms:modified xsi:type="dcterms:W3CDTF">2024-01-26T16:14:56Z</dcterms:modified>
</cp:coreProperties>
</file>