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3" r:id="rId8"/>
    <p:sldId id="264" r:id="rId9"/>
    <p:sldId id="265" r:id="rId10"/>
    <p:sldId id="261" r:id="rId11"/>
    <p:sldId id="267" r:id="rId12"/>
    <p:sldId id="270" r:id="rId13"/>
    <p:sldId id="260" r:id="rId14"/>
    <p:sldId id="269" r:id="rId15"/>
    <p:sldId id="271" r:id="rId16"/>
    <p:sldId id="272" r:id="rId17"/>
    <p:sldId id="274" r:id="rId18"/>
  </p:sldIdLst>
  <p:sldSz cx="12192000" cy="6858000"/>
  <p:notesSz cx="6742113" cy="98726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mir.pestek\OneDrive\Desktop\mostar\mostar%20statist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mir.pestek\OneDrive\Desktop\mostar\mostar%20statisti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b="1" dirty="0"/>
              <a:t>Dolasci turista,</a:t>
            </a:r>
            <a:r>
              <a:rPr lang="bs-Latn-BA" b="1" baseline="0" dirty="0"/>
              <a:t> 2014-2022</a:t>
            </a:r>
            <a:endParaRPr lang="bs-Latn-BA" b="1" dirty="0"/>
          </a:p>
          <a:p>
            <a:pPr>
              <a:defRPr/>
            </a:pPr>
            <a:r>
              <a:rPr lang="bs-Latn-BA" b="1" dirty="0"/>
              <a:t>Grad Mostar,</a:t>
            </a:r>
            <a:r>
              <a:rPr lang="bs-Latn-BA" b="1" baseline="0" dirty="0"/>
              <a:t> HNK/HNŽ, </a:t>
            </a:r>
            <a:r>
              <a:rPr lang="bs-Latn-BA" b="1" baseline="0" dirty="0" err="1"/>
              <a:t>FBiH</a:t>
            </a:r>
            <a:r>
              <a:rPr lang="bs-Latn-BA" b="1" baseline="0" dirty="0"/>
              <a:t> i BiH</a:t>
            </a:r>
            <a:endParaRPr lang="bs-Latn-BA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Grad Mostar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Sheet1!$B$3:$J$3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Sheet1!$B$4:$J$4</c:f>
              <c:numCache>
                <c:formatCode>#,##0</c:formatCode>
                <c:ptCount val="9"/>
                <c:pt idx="0">
                  <c:v>36028</c:v>
                </c:pt>
                <c:pt idx="1">
                  <c:v>57464</c:v>
                </c:pt>
                <c:pt idx="2">
                  <c:v>75047</c:v>
                </c:pt>
                <c:pt idx="3">
                  <c:v>86050</c:v>
                </c:pt>
                <c:pt idx="4">
                  <c:v>93949</c:v>
                </c:pt>
                <c:pt idx="5">
                  <c:v>108915</c:v>
                </c:pt>
                <c:pt idx="6">
                  <c:v>15296</c:v>
                </c:pt>
                <c:pt idx="7">
                  <c:v>46130</c:v>
                </c:pt>
                <c:pt idx="8">
                  <c:v>741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BA-42CB-ACE3-C2050C4BB330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HNK/HNŽ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Sheet1!$B$3:$J$3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Sheet1!$B$5:$J$5</c:f>
              <c:numCache>
                <c:formatCode>#,##0</c:formatCode>
                <c:ptCount val="9"/>
                <c:pt idx="0">
                  <c:v>135538</c:v>
                </c:pt>
                <c:pt idx="1">
                  <c:v>202161</c:v>
                </c:pt>
                <c:pt idx="2">
                  <c:v>233770</c:v>
                </c:pt>
                <c:pt idx="3">
                  <c:v>270810</c:v>
                </c:pt>
                <c:pt idx="4">
                  <c:v>287094</c:v>
                </c:pt>
                <c:pt idx="5">
                  <c:v>317311</c:v>
                </c:pt>
                <c:pt idx="6">
                  <c:v>66637</c:v>
                </c:pt>
                <c:pt idx="7">
                  <c:v>126040</c:v>
                </c:pt>
                <c:pt idx="8">
                  <c:v>216262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BA-42CB-ACE3-C2050C4BB330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FBiH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Sheet1!$B$3:$J$3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Sheet1!$B$6:$J$6</c:f>
              <c:numCache>
                <c:formatCode>#,##0</c:formatCode>
                <c:ptCount val="9"/>
                <c:pt idx="0">
                  <c:v>575566</c:v>
                </c:pt>
                <c:pt idx="1">
                  <c:v>723389</c:v>
                </c:pt>
                <c:pt idx="2">
                  <c:v>812564</c:v>
                </c:pt>
                <c:pt idx="3">
                  <c:v>948994</c:v>
                </c:pt>
                <c:pt idx="4">
                  <c:v>1071097</c:v>
                </c:pt>
                <c:pt idx="5">
                  <c:v>1226975</c:v>
                </c:pt>
                <c:pt idx="6">
                  <c:v>305890</c:v>
                </c:pt>
                <c:pt idx="7">
                  <c:v>666698</c:v>
                </c:pt>
                <c:pt idx="8">
                  <c:v>1024182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9BA-42CB-ACE3-C2050C4BB330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BiH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Sheet1!$B$3:$J$3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Sheet1!$B$7:$J$7</c:f>
              <c:numCache>
                <c:formatCode>#,##0</c:formatCode>
                <c:ptCount val="9"/>
                <c:pt idx="0">
                  <c:v>846581</c:v>
                </c:pt>
                <c:pt idx="1">
                  <c:v>1029526</c:v>
                </c:pt>
                <c:pt idx="2">
                  <c:v>1150039</c:v>
                </c:pt>
                <c:pt idx="3">
                  <c:v>1307550</c:v>
                </c:pt>
                <c:pt idx="4">
                  <c:v>1467807</c:v>
                </c:pt>
                <c:pt idx="5">
                  <c:v>1641201</c:v>
                </c:pt>
                <c:pt idx="6">
                  <c:v>500916</c:v>
                </c:pt>
                <c:pt idx="7">
                  <c:v>971302</c:v>
                </c:pt>
                <c:pt idx="8">
                  <c:v>1464216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9BA-42CB-ACE3-C2050C4BB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937424"/>
        <c:axId val="227939776"/>
      </c:lineChart>
      <c:catAx>
        <c:axId val="22793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7939776"/>
        <c:crosses val="autoZero"/>
        <c:auto val="1"/>
        <c:lblAlgn val="ctr"/>
        <c:lblOffset val="100"/>
        <c:noMultiLvlLbl val="0"/>
      </c:catAx>
      <c:valAx>
        <c:axId val="22793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793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Noćenja</a:t>
            </a:r>
            <a:r>
              <a:rPr lang="bs-Latn-BA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turista, 2014-2022</a:t>
            </a:r>
          </a:p>
          <a:p>
            <a:pPr>
              <a:defRPr/>
            </a:pPr>
            <a:r>
              <a:rPr lang="bs-Latn-BA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Grad Mostar, HNK/HNŽ, </a:t>
            </a:r>
            <a:r>
              <a:rPr lang="bs-Latn-BA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FBiH</a:t>
            </a:r>
            <a:r>
              <a:rPr lang="bs-Latn-BA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i BiH</a:t>
            </a:r>
            <a:endParaRPr lang="bs-Latn-BA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Grad Mostar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Sheet1!$B$9:$J$9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Sheet1!$B$10:$J$10</c:f>
              <c:numCache>
                <c:formatCode>#,##0</c:formatCode>
                <c:ptCount val="9"/>
                <c:pt idx="0">
                  <c:v>52533</c:v>
                </c:pt>
                <c:pt idx="1">
                  <c:v>87136</c:v>
                </c:pt>
                <c:pt idx="2">
                  <c:v>111877</c:v>
                </c:pt>
                <c:pt idx="3">
                  <c:v>122798</c:v>
                </c:pt>
                <c:pt idx="4">
                  <c:v>126261</c:v>
                </c:pt>
                <c:pt idx="5">
                  <c:v>140408</c:v>
                </c:pt>
                <c:pt idx="6">
                  <c:v>23419</c:v>
                </c:pt>
                <c:pt idx="7">
                  <c:v>71293</c:v>
                </c:pt>
                <c:pt idx="8">
                  <c:v>1115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F5-44B8-8A41-DA956CDA0B4F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HNK/HNŽ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Sheet1!$B$9:$J$9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Sheet1!$B$11:$J$11</c:f>
              <c:numCache>
                <c:formatCode>#,##0</c:formatCode>
                <c:ptCount val="9"/>
                <c:pt idx="0">
                  <c:v>267859</c:v>
                </c:pt>
                <c:pt idx="1">
                  <c:v>461535</c:v>
                </c:pt>
                <c:pt idx="2">
                  <c:v>492810</c:v>
                </c:pt>
                <c:pt idx="3">
                  <c:v>553847</c:v>
                </c:pt>
                <c:pt idx="4">
                  <c:v>582041</c:v>
                </c:pt>
                <c:pt idx="5">
                  <c:v>607508</c:v>
                </c:pt>
                <c:pt idx="6">
                  <c:v>204237</c:v>
                </c:pt>
                <c:pt idx="7">
                  <c:v>297635</c:v>
                </c:pt>
                <c:pt idx="8">
                  <c:v>499403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F5-44B8-8A41-DA956CDA0B4F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FBiH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Sheet1!$B$9:$J$9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Sheet1!$B$12:$J$12</c:f>
              <c:numCache>
                <c:formatCode>#,##0</c:formatCode>
                <c:ptCount val="9"/>
                <c:pt idx="0">
                  <c:v>1094986</c:v>
                </c:pt>
                <c:pt idx="1">
                  <c:v>1439429</c:v>
                </c:pt>
                <c:pt idx="2">
                  <c:v>1619880</c:v>
                </c:pt>
                <c:pt idx="3">
                  <c:v>1860862</c:v>
                </c:pt>
                <c:pt idx="4">
                  <c:v>2095517</c:v>
                </c:pt>
                <c:pt idx="5">
                  <c:v>2379701</c:v>
                </c:pt>
                <c:pt idx="6">
                  <c:v>703652</c:v>
                </c:pt>
                <c:pt idx="7">
                  <c:v>1496230</c:v>
                </c:pt>
                <c:pt idx="8">
                  <c:v>2162713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3F5-44B8-8A41-DA956CDA0B4F}"/>
            </c:ext>
          </c:extLst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BiH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Sheet1!$B$9:$J$9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Sheet1!$B$13:$J$13</c:f>
              <c:numCache>
                <c:formatCode>#,##0</c:formatCode>
                <c:ptCount val="9"/>
                <c:pt idx="0">
                  <c:v>1711480</c:v>
                </c:pt>
                <c:pt idx="1">
                  <c:v>2144467</c:v>
                </c:pt>
                <c:pt idx="2">
                  <c:v>2383056</c:v>
                </c:pt>
                <c:pt idx="3">
                  <c:v>2677641</c:v>
                </c:pt>
                <c:pt idx="4">
                  <c:v>3046761</c:v>
                </c:pt>
                <c:pt idx="5">
                  <c:v>3374452</c:v>
                </c:pt>
                <c:pt idx="6">
                  <c:v>1240983</c:v>
                </c:pt>
                <c:pt idx="7">
                  <c:v>2135865</c:v>
                </c:pt>
                <c:pt idx="8">
                  <c:v>3194681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3F5-44B8-8A41-DA956CDA0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940168"/>
        <c:axId val="227936640"/>
      </c:lineChart>
      <c:catAx>
        <c:axId val="22794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7936640"/>
        <c:crosses val="autoZero"/>
        <c:auto val="1"/>
        <c:lblAlgn val="ctr"/>
        <c:lblOffset val="100"/>
        <c:noMultiLvlLbl val="0"/>
      </c:catAx>
      <c:valAx>
        <c:axId val="2279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794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E17D2-DF82-4023-AB52-9C43551160E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1B584086-40B1-402D-B6AB-8ED4189B3669}">
      <dgm:prSet phldrT="[Text]" custT="1"/>
      <dgm:spPr/>
      <dgm:t>
        <a:bodyPr/>
        <a:lstStyle/>
        <a:p>
          <a:r>
            <a:rPr lang="ta-IN" sz="1100" b="1">
              <a:solidFill>
                <a:schemeClr val="bg1"/>
              </a:solidFill>
              <a:latin typeface="+mn-lt"/>
              <a:ea typeface="+mn-ea"/>
              <a:cs typeface="Times New Roman"/>
            </a:rPr>
            <a:t>Privlačnost destinacije i iskustva koja se nude oblikuju se kroz</a:t>
          </a:r>
          <a:r>
            <a:rPr lang="bs-Latn-BA" sz="1100" b="1">
              <a:solidFill>
                <a:schemeClr val="bg1"/>
              </a:solidFill>
              <a:latin typeface="+mn-lt"/>
              <a:ea typeface="+mn-ea"/>
              <a:cs typeface="Times New Roman"/>
            </a:rPr>
            <a:t>:</a:t>
          </a:r>
          <a:endParaRPr lang="bs-Latn-BA" sz="1100" b="1">
            <a:solidFill>
              <a:schemeClr val="bg1"/>
            </a:solidFill>
            <a:latin typeface="+mn-lt"/>
          </a:endParaRPr>
        </a:p>
      </dgm:t>
    </dgm:pt>
    <dgm:pt modelId="{269A22B4-35B4-4329-8D26-1CC8F76D9E3D}" type="parTrans" cxnId="{1D3BCC5E-2BD1-424B-A8A9-3C0A3C9630FB}">
      <dgm:prSet/>
      <dgm:spPr/>
      <dgm:t>
        <a:bodyPr/>
        <a:lstStyle/>
        <a:p>
          <a:endParaRPr lang="bs-Latn-BA" sz="1100"/>
        </a:p>
      </dgm:t>
    </dgm:pt>
    <dgm:pt modelId="{03CCA729-A38B-4119-9BA5-06F9397685B8}" type="sibTrans" cxnId="{1D3BCC5E-2BD1-424B-A8A9-3C0A3C9630FB}">
      <dgm:prSet/>
      <dgm:spPr/>
      <dgm:t>
        <a:bodyPr/>
        <a:lstStyle/>
        <a:p>
          <a:endParaRPr lang="bs-Latn-BA" sz="1100"/>
        </a:p>
      </dgm:t>
    </dgm:pt>
    <dgm:pt modelId="{6CF65585-91A6-4D25-AC13-7FABE89F9F3E}">
      <dgm:prSet phldrT="[Text]" custT="1"/>
      <dgm:spPr/>
      <dgm:t>
        <a:bodyPr/>
        <a:lstStyle/>
        <a:p>
          <a:r>
            <a:rPr lang="bs-Latn-BA" sz="1100"/>
            <a:t>Atrakcije</a:t>
          </a:r>
        </a:p>
      </dgm:t>
    </dgm:pt>
    <dgm:pt modelId="{234FE6B6-26B1-4179-9313-9827325D748C}" type="parTrans" cxnId="{3FCE312B-2342-4DBC-9044-58EFE5FC83E2}">
      <dgm:prSet/>
      <dgm:spPr/>
      <dgm:t>
        <a:bodyPr/>
        <a:lstStyle/>
        <a:p>
          <a:endParaRPr lang="bs-Latn-BA" sz="1100"/>
        </a:p>
      </dgm:t>
    </dgm:pt>
    <dgm:pt modelId="{2C7EBFCF-4F95-4DD2-A442-9D8345554B53}" type="sibTrans" cxnId="{3FCE312B-2342-4DBC-9044-58EFE5FC83E2}">
      <dgm:prSet/>
      <dgm:spPr/>
      <dgm:t>
        <a:bodyPr/>
        <a:lstStyle/>
        <a:p>
          <a:endParaRPr lang="bs-Latn-BA" sz="1100"/>
        </a:p>
      </dgm:t>
    </dgm:pt>
    <dgm:pt modelId="{9E44F0E0-E9C9-46F5-9FF8-D721F91AE834}">
      <dgm:prSet phldrT="[Text]" custT="1"/>
      <dgm:spPr/>
      <dgm:t>
        <a:bodyPr/>
        <a:lstStyle/>
        <a:p>
          <a:r>
            <a:rPr lang="bs-Latn-BA" sz="1100"/>
            <a:t>Dostupnost</a:t>
          </a:r>
        </a:p>
      </dgm:t>
    </dgm:pt>
    <dgm:pt modelId="{182D73F8-2BD1-4422-B9B3-8DB2C7720706}" type="parTrans" cxnId="{80E184B2-14F8-4532-9C42-54E3DC62A813}">
      <dgm:prSet/>
      <dgm:spPr/>
      <dgm:t>
        <a:bodyPr/>
        <a:lstStyle/>
        <a:p>
          <a:endParaRPr lang="bs-Latn-BA" sz="1100"/>
        </a:p>
      </dgm:t>
    </dgm:pt>
    <dgm:pt modelId="{FEA0A262-6ACD-4F3B-B2CE-862357E3B5FA}" type="sibTrans" cxnId="{80E184B2-14F8-4532-9C42-54E3DC62A813}">
      <dgm:prSet/>
      <dgm:spPr/>
      <dgm:t>
        <a:bodyPr/>
        <a:lstStyle/>
        <a:p>
          <a:endParaRPr lang="bs-Latn-BA" sz="1100"/>
        </a:p>
      </dgm:t>
    </dgm:pt>
    <dgm:pt modelId="{65FD3600-C68E-40F8-A459-FFA0E109FD98}">
      <dgm:prSet phldrT="[Text]" custT="1"/>
      <dgm:spPr/>
      <dgm:t>
        <a:bodyPr/>
        <a:lstStyle/>
        <a:p>
          <a:r>
            <a:rPr lang="bs-Latn-BA" sz="1100"/>
            <a:t>Imidž i karakter</a:t>
          </a:r>
        </a:p>
      </dgm:t>
    </dgm:pt>
    <dgm:pt modelId="{929E6DF3-4544-467B-966A-B47D7EB2481B}" type="parTrans" cxnId="{377D181D-940D-41A3-A3F5-FA31B293D158}">
      <dgm:prSet/>
      <dgm:spPr/>
      <dgm:t>
        <a:bodyPr/>
        <a:lstStyle/>
        <a:p>
          <a:endParaRPr lang="bs-Latn-BA" sz="1100"/>
        </a:p>
      </dgm:t>
    </dgm:pt>
    <dgm:pt modelId="{6B26E4EB-887B-46BE-A9C1-6F5E1FCF6D44}" type="sibTrans" cxnId="{377D181D-940D-41A3-A3F5-FA31B293D158}">
      <dgm:prSet/>
      <dgm:spPr/>
      <dgm:t>
        <a:bodyPr/>
        <a:lstStyle/>
        <a:p>
          <a:endParaRPr lang="bs-Latn-BA" sz="1100"/>
        </a:p>
      </dgm:t>
    </dgm:pt>
    <dgm:pt modelId="{B577FDD2-406A-4039-8F6A-D72FFEABA15A}">
      <dgm:prSet phldrT="[Text]" custT="1"/>
      <dgm:spPr/>
      <dgm:t>
        <a:bodyPr/>
        <a:lstStyle/>
        <a:p>
          <a:r>
            <a:rPr lang="bs-Latn-BA" sz="1100"/>
            <a:t>Ljudski resursi</a:t>
          </a:r>
        </a:p>
      </dgm:t>
    </dgm:pt>
    <dgm:pt modelId="{7A1D0114-715E-4334-B46B-3DD7F87131EB}" type="parTrans" cxnId="{073E75D7-5187-46EA-97F3-3338E860AEDF}">
      <dgm:prSet/>
      <dgm:spPr/>
      <dgm:t>
        <a:bodyPr/>
        <a:lstStyle/>
        <a:p>
          <a:endParaRPr lang="bs-Latn-BA" sz="1100"/>
        </a:p>
      </dgm:t>
    </dgm:pt>
    <dgm:pt modelId="{591336A3-CD66-4859-B773-BE1BE8729F61}" type="sibTrans" cxnId="{073E75D7-5187-46EA-97F3-3338E860AEDF}">
      <dgm:prSet/>
      <dgm:spPr/>
      <dgm:t>
        <a:bodyPr/>
        <a:lstStyle/>
        <a:p>
          <a:endParaRPr lang="bs-Latn-BA" sz="1100"/>
        </a:p>
      </dgm:t>
    </dgm:pt>
    <dgm:pt modelId="{809CC2A1-A77A-40FE-BB13-2EEE2D1386E6}">
      <dgm:prSet phldrT="[Text]" custT="1"/>
      <dgm:spPr/>
      <dgm:t>
        <a:bodyPr/>
        <a:lstStyle/>
        <a:p>
          <a:r>
            <a:rPr lang="bs-Latn-BA" sz="1100"/>
            <a:t>Usluge i objekti</a:t>
          </a:r>
        </a:p>
      </dgm:t>
    </dgm:pt>
    <dgm:pt modelId="{0A8407F7-46A0-4E73-8AF3-7EE9D3E507D9}" type="parTrans" cxnId="{033AB7E7-6B55-4DA5-BB41-6B803B92B983}">
      <dgm:prSet/>
      <dgm:spPr/>
      <dgm:t>
        <a:bodyPr/>
        <a:lstStyle/>
        <a:p>
          <a:endParaRPr lang="bs-Latn-BA" sz="1100"/>
        </a:p>
      </dgm:t>
    </dgm:pt>
    <dgm:pt modelId="{5F4E44BC-89C2-42AE-A5BA-91A9E3024865}" type="sibTrans" cxnId="{033AB7E7-6B55-4DA5-BB41-6B803B92B983}">
      <dgm:prSet/>
      <dgm:spPr/>
      <dgm:t>
        <a:bodyPr/>
        <a:lstStyle/>
        <a:p>
          <a:endParaRPr lang="bs-Latn-BA" sz="1100"/>
        </a:p>
      </dgm:t>
    </dgm:pt>
    <dgm:pt modelId="{7A23515F-6B1F-4E2F-BC53-9D149D18C667}">
      <dgm:prSet phldrT="[Text]" custT="1"/>
      <dgm:spPr/>
      <dgm:t>
        <a:bodyPr/>
        <a:lstStyle/>
        <a:p>
          <a:r>
            <a:rPr lang="bs-Latn-BA" sz="1100"/>
            <a:t>Cijena</a:t>
          </a:r>
        </a:p>
      </dgm:t>
    </dgm:pt>
    <dgm:pt modelId="{035867CE-C38D-40E5-A10F-CEBCEA7731EE}" type="parTrans" cxnId="{EA0B3B3B-6522-462A-8866-A368B6630AA5}">
      <dgm:prSet/>
      <dgm:spPr/>
      <dgm:t>
        <a:bodyPr/>
        <a:lstStyle/>
        <a:p>
          <a:endParaRPr lang="bs-Latn-BA" sz="1100"/>
        </a:p>
      </dgm:t>
    </dgm:pt>
    <dgm:pt modelId="{E7B880D2-D7AE-41E0-95A6-BAE2F2959649}" type="sibTrans" cxnId="{EA0B3B3B-6522-462A-8866-A368B6630AA5}">
      <dgm:prSet/>
      <dgm:spPr/>
      <dgm:t>
        <a:bodyPr/>
        <a:lstStyle/>
        <a:p>
          <a:endParaRPr lang="bs-Latn-BA" sz="1100"/>
        </a:p>
      </dgm:t>
    </dgm:pt>
    <dgm:pt modelId="{D935B98A-177C-4FDF-9EF2-33C4E158F03D}" type="pres">
      <dgm:prSet presAssocID="{ADFE17D2-DF82-4023-AB52-9C43551160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BECA5B5-124A-4660-B97F-DF879DBDBF94}" type="pres">
      <dgm:prSet presAssocID="{1B584086-40B1-402D-B6AB-8ED4189B3669}" presName="centerShape" presStyleLbl="node0" presStyleIdx="0" presStyleCnt="1"/>
      <dgm:spPr/>
      <dgm:t>
        <a:bodyPr/>
        <a:lstStyle/>
        <a:p>
          <a:endParaRPr lang="hr-HR"/>
        </a:p>
      </dgm:t>
    </dgm:pt>
    <dgm:pt modelId="{810D8F56-9F14-4CFB-8973-3167655F9571}" type="pres">
      <dgm:prSet presAssocID="{6CF65585-91A6-4D25-AC13-7FABE89F9F3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D70792-13F9-4E3D-89CE-ED443920F3A4}" type="pres">
      <dgm:prSet presAssocID="{6CF65585-91A6-4D25-AC13-7FABE89F9F3E}" presName="dummy" presStyleCnt="0"/>
      <dgm:spPr/>
    </dgm:pt>
    <dgm:pt modelId="{650F2B37-F761-4AEB-BC4F-482C85082E6F}" type="pres">
      <dgm:prSet presAssocID="{2C7EBFCF-4F95-4DD2-A442-9D8345554B53}" presName="sibTrans" presStyleLbl="sibTrans2D1" presStyleIdx="0" presStyleCnt="6"/>
      <dgm:spPr/>
      <dgm:t>
        <a:bodyPr/>
        <a:lstStyle/>
        <a:p>
          <a:endParaRPr lang="hr-HR"/>
        </a:p>
      </dgm:t>
    </dgm:pt>
    <dgm:pt modelId="{0D242373-9820-4FEA-AD48-743BDC02D588}" type="pres">
      <dgm:prSet presAssocID="{9E44F0E0-E9C9-46F5-9FF8-D721F91AE8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2F9E4D-D293-4F59-A71A-F7632B9433C7}" type="pres">
      <dgm:prSet presAssocID="{9E44F0E0-E9C9-46F5-9FF8-D721F91AE834}" presName="dummy" presStyleCnt="0"/>
      <dgm:spPr/>
    </dgm:pt>
    <dgm:pt modelId="{2B2C488F-E77A-4BFF-9F23-2EEC9F254E84}" type="pres">
      <dgm:prSet presAssocID="{FEA0A262-6ACD-4F3B-B2CE-862357E3B5FA}" presName="sibTrans" presStyleLbl="sibTrans2D1" presStyleIdx="1" presStyleCnt="6"/>
      <dgm:spPr/>
      <dgm:t>
        <a:bodyPr/>
        <a:lstStyle/>
        <a:p>
          <a:endParaRPr lang="hr-HR"/>
        </a:p>
      </dgm:t>
    </dgm:pt>
    <dgm:pt modelId="{F095F4F8-6446-4AE5-B061-CAE9B11D008B}" type="pres">
      <dgm:prSet presAssocID="{65FD3600-C68E-40F8-A459-FFA0E109FD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F06BB7-2AFF-41C6-81CC-46F8DD9E09E3}" type="pres">
      <dgm:prSet presAssocID="{65FD3600-C68E-40F8-A459-FFA0E109FD98}" presName="dummy" presStyleCnt="0"/>
      <dgm:spPr/>
    </dgm:pt>
    <dgm:pt modelId="{1824CEB6-5E89-4C08-B021-731A00D98A98}" type="pres">
      <dgm:prSet presAssocID="{6B26E4EB-887B-46BE-A9C1-6F5E1FCF6D44}" presName="sibTrans" presStyleLbl="sibTrans2D1" presStyleIdx="2" presStyleCnt="6"/>
      <dgm:spPr/>
      <dgm:t>
        <a:bodyPr/>
        <a:lstStyle/>
        <a:p>
          <a:endParaRPr lang="hr-HR"/>
        </a:p>
      </dgm:t>
    </dgm:pt>
    <dgm:pt modelId="{0162C00A-7A8D-492C-A284-1D21246CAAFA}" type="pres">
      <dgm:prSet presAssocID="{B577FDD2-406A-4039-8F6A-D72FFEABA1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8A1989-E058-462B-8F02-AD74A048D330}" type="pres">
      <dgm:prSet presAssocID="{B577FDD2-406A-4039-8F6A-D72FFEABA15A}" presName="dummy" presStyleCnt="0"/>
      <dgm:spPr/>
    </dgm:pt>
    <dgm:pt modelId="{AE3AD016-E71B-4433-820F-E418E987DE2A}" type="pres">
      <dgm:prSet presAssocID="{591336A3-CD66-4859-B773-BE1BE8729F61}" presName="sibTrans" presStyleLbl="sibTrans2D1" presStyleIdx="3" presStyleCnt="6"/>
      <dgm:spPr/>
      <dgm:t>
        <a:bodyPr/>
        <a:lstStyle/>
        <a:p>
          <a:endParaRPr lang="hr-HR"/>
        </a:p>
      </dgm:t>
    </dgm:pt>
    <dgm:pt modelId="{771E49B2-B6A0-4180-B3B1-99F9FF0B2ABB}" type="pres">
      <dgm:prSet presAssocID="{809CC2A1-A77A-40FE-BB13-2EEE2D1386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2E7A15-CC00-497D-9E67-AF7195691B79}" type="pres">
      <dgm:prSet presAssocID="{809CC2A1-A77A-40FE-BB13-2EEE2D1386E6}" presName="dummy" presStyleCnt="0"/>
      <dgm:spPr/>
    </dgm:pt>
    <dgm:pt modelId="{93C3479A-2A4C-4842-AECF-4913969AA1D8}" type="pres">
      <dgm:prSet presAssocID="{5F4E44BC-89C2-42AE-A5BA-91A9E3024865}" presName="sibTrans" presStyleLbl="sibTrans2D1" presStyleIdx="4" presStyleCnt="6"/>
      <dgm:spPr/>
      <dgm:t>
        <a:bodyPr/>
        <a:lstStyle/>
        <a:p>
          <a:endParaRPr lang="hr-HR"/>
        </a:p>
      </dgm:t>
    </dgm:pt>
    <dgm:pt modelId="{69F3975D-FA93-4C9D-AB66-D81AC7A92984}" type="pres">
      <dgm:prSet presAssocID="{7A23515F-6B1F-4E2F-BC53-9D149D18C66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27E995-023B-49E2-B773-DA1C4D76CD0F}" type="pres">
      <dgm:prSet presAssocID="{7A23515F-6B1F-4E2F-BC53-9D149D18C667}" presName="dummy" presStyleCnt="0"/>
      <dgm:spPr/>
    </dgm:pt>
    <dgm:pt modelId="{AA5F1520-0F5A-4BAA-88D0-57712CD40044}" type="pres">
      <dgm:prSet presAssocID="{E7B880D2-D7AE-41E0-95A6-BAE2F2959649}" presName="sibTrans" presStyleLbl="sibTrans2D1" presStyleIdx="5" presStyleCnt="6"/>
      <dgm:spPr/>
      <dgm:t>
        <a:bodyPr/>
        <a:lstStyle/>
        <a:p>
          <a:endParaRPr lang="hr-HR"/>
        </a:p>
      </dgm:t>
    </dgm:pt>
  </dgm:ptLst>
  <dgm:cxnLst>
    <dgm:cxn modelId="{073E75D7-5187-46EA-97F3-3338E860AEDF}" srcId="{1B584086-40B1-402D-B6AB-8ED4189B3669}" destId="{B577FDD2-406A-4039-8F6A-D72FFEABA15A}" srcOrd="3" destOrd="0" parTransId="{7A1D0114-715E-4334-B46B-3DD7F87131EB}" sibTransId="{591336A3-CD66-4859-B773-BE1BE8729F61}"/>
    <dgm:cxn modelId="{306E8A88-584B-4E7C-8405-611FAB758294}" type="presOf" srcId="{6B26E4EB-887B-46BE-A9C1-6F5E1FCF6D44}" destId="{1824CEB6-5E89-4C08-B021-731A00D98A98}" srcOrd="0" destOrd="0" presId="urn:microsoft.com/office/officeart/2005/8/layout/radial6"/>
    <dgm:cxn modelId="{AA469280-4C0C-4CA9-B1CE-93A488DB0A1A}" type="presOf" srcId="{B577FDD2-406A-4039-8F6A-D72FFEABA15A}" destId="{0162C00A-7A8D-492C-A284-1D21246CAAFA}" srcOrd="0" destOrd="0" presId="urn:microsoft.com/office/officeart/2005/8/layout/radial6"/>
    <dgm:cxn modelId="{870C9AE2-0C3D-477A-8DF5-75FE8F3B1BD8}" type="presOf" srcId="{65FD3600-C68E-40F8-A459-FFA0E109FD98}" destId="{F095F4F8-6446-4AE5-B061-CAE9B11D008B}" srcOrd="0" destOrd="0" presId="urn:microsoft.com/office/officeart/2005/8/layout/radial6"/>
    <dgm:cxn modelId="{80E184B2-14F8-4532-9C42-54E3DC62A813}" srcId="{1B584086-40B1-402D-B6AB-8ED4189B3669}" destId="{9E44F0E0-E9C9-46F5-9FF8-D721F91AE834}" srcOrd="1" destOrd="0" parTransId="{182D73F8-2BD1-4422-B9B3-8DB2C7720706}" sibTransId="{FEA0A262-6ACD-4F3B-B2CE-862357E3B5FA}"/>
    <dgm:cxn modelId="{EA0B3B3B-6522-462A-8866-A368B6630AA5}" srcId="{1B584086-40B1-402D-B6AB-8ED4189B3669}" destId="{7A23515F-6B1F-4E2F-BC53-9D149D18C667}" srcOrd="5" destOrd="0" parTransId="{035867CE-C38D-40E5-A10F-CEBCEA7731EE}" sibTransId="{E7B880D2-D7AE-41E0-95A6-BAE2F2959649}"/>
    <dgm:cxn modelId="{5500157E-2EFE-45A8-A0C6-B4796D1E5680}" type="presOf" srcId="{FEA0A262-6ACD-4F3B-B2CE-862357E3B5FA}" destId="{2B2C488F-E77A-4BFF-9F23-2EEC9F254E84}" srcOrd="0" destOrd="0" presId="urn:microsoft.com/office/officeart/2005/8/layout/radial6"/>
    <dgm:cxn modelId="{3FCE312B-2342-4DBC-9044-58EFE5FC83E2}" srcId="{1B584086-40B1-402D-B6AB-8ED4189B3669}" destId="{6CF65585-91A6-4D25-AC13-7FABE89F9F3E}" srcOrd="0" destOrd="0" parTransId="{234FE6B6-26B1-4179-9313-9827325D748C}" sibTransId="{2C7EBFCF-4F95-4DD2-A442-9D8345554B53}"/>
    <dgm:cxn modelId="{AFF56115-66C2-49A2-9F78-6B691A0DA5FA}" type="presOf" srcId="{5F4E44BC-89C2-42AE-A5BA-91A9E3024865}" destId="{93C3479A-2A4C-4842-AECF-4913969AA1D8}" srcOrd="0" destOrd="0" presId="urn:microsoft.com/office/officeart/2005/8/layout/radial6"/>
    <dgm:cxn modelId="{679EBFF6-3CBB-4829-ACA0-E1483F762474}" type="presOf" srcId="{809CC2A1-A77A-40FE-BB13-2EEE2D1386E6}" destId="{771E49B2-B6A0-4180-B3B1-99F9FF0B2ABB}" srcOrd="0" destOrd="0" presId="urn:microsoft.com/office/officeart/2005/8/layout/radial6"/>
    <dgm:cxn modelId="{5DBCA72A-46F5-4309-BC27-38FDC91A2ED2}" type="presOf" srcId="{ADFE17D2-DF82-4023-AB52-9C43551160E5}" destId="{D935B98A-177C-4FDF-9EF2-33C4E158F03D}" srcOrd="0" destOrd="0" presId="urn:microsoft.com/office/officeart/2005/8/layout/radial6"/>
    <dgm:cxn modelId="{70081ACC-7CDF-4CA3-A807-5579FBDB3C9B}" type="presOf" srcId="{7A23515F-6B1F-4E2F-BC53-9D149D18C667}" destId="{69F3975D-FA93-4C9D-AB66-D81AC7A92984}" srcOrd="0" destOrd="0" presId="urn:microsoft.com/office/officeart/2005/8/layout/radial6"/>
    <dgm:cxn modelId="{033AB7E7-6B55-4DA5-BB41-6B803B92B983}" srcId="{1B584086-40B1-402D-B6AB-8ED4189B3669}" destId="{809CC2A1-A77A-40FE-BB13-2EEE2D1386E6}" srcOrd="4" destOrd="0" parTransId="{0A8407F7-46A0-4E73-8AF3-7EE9D3E507D9}" sibTransId="{5F4E44BC-89C2-42AE-A5BA-91A9E3024865}"/>
    <dgm:cxn modelId="{A6445DF0-8034-4756-A574-EBBC5F8E024A}" type="presOf" srcId="{9E44F0E0-E9C9-46F5-9FF8-D721F91AE834}" destId="{0D242373-9820-4FEA-AD48-743BDC02D588}" srcOrd="0" destOrd="0" presId="urn:microsoft.com/office/officeart/2005/8/layout/radial6"/>
    <dgm:cxn modelId="{1D3BCC5E-2BD1-424B-A8A9-3C0A3C9630FB}" srcId="{ADFE17D2-DF82-4023-AB52-9C43551160E5}" destId="{1B584086-40B1-402D-B6AB-8ED4189B3669}" srcOrd="0" destOrd="0" parTransId="{269A22B4-35B4-4329-8D26-1CC8F76D9E3D}" sibTransId="{03CCA729-A38B-4119-9BA5-06F9397685B8}"/>
    <dgm:cxn modelId="{1AA4DB44-2B92-4F95-BB25-2E673BFCD687}" type="presOf" srcId="{2C7EBFCF-4F95-4DD2-A442-9D8345554B53}" destId="{650F2B37-F761-4AEB-BC4F-482C85082E6F}" srcOrd="0" destOrd="0" presId="urn:microsoft.com/office/officeart/2005/8/layout/radial6"/>
    <dgm:cxn modelId="{E474BF3A-12B7-4442-BFE7-A92A20A0FB32}" type="presOf" srcId="{E7B880D2-D7AE-41E0-95A6-BAE2F2959649}" destId="{AA5F1520-0F5A-4BAA-88D0-57712CD40044}" srcOrd="0" destOrd="0" presId="urn:microsoft.com/office/officeart/2005/8/layout/radial6"/>
    <dgm:cxn modelId="{3C00A6CB-E3E1-42E8-8398-0A48F9069E50}" type="presOf" srcId="{6CF65585-91A6-4D25-AC13-7FABE89F9F3E}" destId="{810D8F56-9F14-4CFB-8973-3167655F9571}" srcOrd="0" destOrd="0" presId="urn:microsoft.com/office/officeart/2005/8/layout/radial6"/>
    <dgm:cxn modelId="{FA57423A-91CB-42A9-AC55-568DACD67168}" type="presOf" srcId="{1B584086-40B1-402D-B6AB-8ED4189B3669}" destId="{EBECA5B5-124A-4660-B97F-DF879DBDBF94}" srcOrd="0" destOrd="0" presId="urn:microsoft.com/office/officeart/2005/8/layout/radial6"/>
    <dgm:cxn modelId="{0FC338B4-9C30-466E-8338-277D4619EAF9}" type="presOf" srcId="{591336A3-CD66-4859-B773-BE1BE8729F61}" destId="{AE3AD016-E71B-4433-820F-E418E987DE2A}" srcOrd="0" destOrd="0" presId="urn:microsoft.com/office/officeart/2005/8/layout/radial6"/>
    <dgm:cxn modelId="{377D181D-940D-41A3-A3F5-FA31B293D158}" srcId="{1B584086-40B1-402D-B6AB-8ED4189B3669}" destId="{65FD3600-C68E-40F8-A459-FFA0E109FD98}" srcOrd="2" destOrd="0" parTransId="{929E6DF3-4544-467B-966A-B47D7EB2481B}" sibTransId="{6B26E4EB-887B-46BE-A9C1-6F5E1FCF6D44}"/>
    <dgm:cxn modelId="{48351669-637B-4F89-9ADE-86E3BF3BF98B}" type="presParOf" srcId="{D935B98A-177C-4FDF-9EF2-33C4E158F03D}" destId="{EBECA5B5-124A-4660-B97F-DF879DBDBF94}" srcOrd="0" destOrd="0" presId="urn:microsoft.com/office/officeart/2005/8/layout/radial6"/>
    <dgm:cxn modelId="{130057F4-5A34-427C-A7AD-0F3C62CCC32E}" type="presParOf" srcId="{D935B98A-177C-4FDF-9EF2-33C4E158F03D}" destId="{810D8F56-9F14-4CFB-8973-3167655F9571}" srcOrd="1" destOrd="0" presId="urn:microsoft.com/office/officeart/2005/8/layout/radial6"/>
    <dgm:cxn modelId="{A39C5F23-DCEC-499A-819F-33134CBE5AE0}" type="presParOf" srcId="{D935B98A-177C-4FDF-9EF2-33C4E158F03D}" destId="{CFD70792-13F9-4E3D-89CE-ED443920F3A4}" srcOrd="2" destOrd="0" presId="urn:microsoft.com/office/officeart/2005/8/layout/radial6"/>
    <dgm:cxn modelId="{9B50E7A4-3289-457F-BA8B-DDD31CA2213F}" type="presParOf" srcId="{D935B98A-177C-4FDF-9EF2-33C4E158F03D}" destId="{650F2B37-F761-4AEB-BC4F-482C85082E6F}" srcOrd="3" destOrd="0" presId="urn:microsoft.com/office/officeart/2005/8/layout/radial6"/>
    <dgm:cxn modelId="{C6F3C8DC-0B92-4A57-AA9E-45CF2787835E}" type="presParOf" srcId="{D935B98A-177C-4FDF-9EF2-33C4E158F03D}" destId="{0D242373-9820-4FEA-AD48-743BDC02D588}" srcOrd="4" destOrd="0" presId="urn:microsoft.com/office/officeart/2005/8/layout/radial6"/>
    <dgm:cxn modelId="{4A7DF550-A5E9-4984-A88C-FDD935DDEEA6}" type="presParOf" srcId="{D935B98A-177C-4FDF-9EF2-33C4E158F03D}" destId="{2D2F9E4D-D293-4F59-A71A-F7632B9433C7}" srcOrd="5" destOrd="0" presId="urn:microsoft.com/office/officeart/2005/8/layout/radial6"/>
    <dgm:cxn modelId="{A9DA3A9E-2046-4DE6-B8AF-D99118CAA470}" type="presParOf" srcId="{D935B98A-177C-4FDF-9EF2-33C4E158F03D}" destId="{2B2C488F-E77A-4BFF-9F23-2EEC9F254E84}" srcOrd="6" destOrd="0" presId="urn:microsoft.com/office/officeart/2005/8/layout/radial6"/>
    <dgm:cxn modelId="{A530C6AD-3A23-43BD-9D5F-38D30270644E}" type="presParOf" srcId="{D935B98A-177C-4FDF-9EF2-33C4E158F03D}" destId="{F095F4F8-6446-4AE5-B061-CAE9B11D008B}" srcOrd="7" destOrd="0" presId="urn:microsoft.com/office/officeart/2005/8/layout/radial6"/>
    <dgm:cxn modelId="{0395CD95-C239-469A-AB74-1814596F3BFB}" type="presParOf" srcId="{D935B98A-177C-4FDF-9EF2-33C4E158F03D}" destId="{45F06BB7-2AFF-41C6-81CC-46F8DD9E09E3}" srcOrd="8" destOrd="0" presId="urn:microsoft.com/office/officeart/2005/8/layout/radial6"/>
    <dgm:cxn modelId="{5776AA02-3167-4FD7-B5F1-9A7065C79A38}" type="presParOf" srcId="{D935B98A-177C-4FDF-9EF2-33C4E158F03D}" destId="{1824CEB6-5E89-4C08-B021-731A00D98A98}" srcOrd="9" destOrd="0" presId="urn:microsoft.com/office/officeart/2005/8/layout/radial6"/>
    <dgm:cxn modelId="{458CF43A-1326-44A5-BFB3-3C256608295A}" type="presParOf" srcId="{D935B98A-177C-4FDF-9EF2-33C4E158F03D}" destId="{0162C00A-7A8D-492C-A284-1D21246CAAFA}" srcOrd="10" destOrd="0" presId="urn:microsoft.com/office/officeart/2005/8/layout/radial6"/>
    <dgm:cxn modelId="{17D2D019-6510-4349-A202-59756DFCD759}" type="presParOf" srcId="{D935B98A-177C-4FDF-9EF2-33C4E158F03D}" destId="{258A1989-E058-462B-8F02-AD74A048D330}" srcOrd="11" destOrd="0" presId="urn:microsoft.com/office/officeart/2005/8/layout/radial6"/>
    <dgm:cxn modelId="{E6FE1385-5B31-48F1-BEF3-FDCAB449ABCB}" type="presParOf" srcId="{D935B98A-177C-4FDF-9EF2-33C4E158F03D}" destId="{AE3AD016-E71B-4433-820F-E418E987DE2A}" srcOrd="12" destOrd="0" presId="urn:microsoft.com/office/officeart/2005/8/layout/radial6"/>
    <dgm:cxn modelId="{1FA5850E-F662-4EF9-BA8A-C5294C5FDF54}" type="presParOf" srcId="{D935B98A-177C-4FDF-9EF2-33C4E158F03D}" destId="{771E49B2-B6A0-4180-B3B1-99F9FF0B2ABB}" srcOrd="13" destOrd="0" presId="urn:microsoft.com/office/officeart/2005/8/layout/radial6"/>
    <dgm:cxn modelId="{8FA914BC-1282-41FB-84C6-89F67A7E4D19}" type="presParOf" srcId="{D935B98A-177C-4FDF-9EF2-33C4E158F03D}" destId="{1B2E7A15-CC00-497D-9E67-AF7195691B79}" srcOrd="14" destOrd="0" presId="urn:microsoft.com/office/officeart/2005/8/layout/radial6"/>
    <dgm:cxn modelId="{8827F288-BE61-4357-88D0-EFD6F41D9861}" type="presParOf" srcId="{D935B98A-177C-4FDF-9EF2-33C4E158F03D}" destId="{93C3479A-2A4C-4842-AECF-4913969AA1D8}" srcOrd="15" destOrd="0" presId="urn:microsoft.com/office/officeart/2005/8/layout/radial6"/>
    <dgm:cxn modelId="{1909F0BD-494D-46A1-A450-8B1972EFA52C}" type="presParOf" srcId="{D935B98A-177C-4FDF-9EF2-33C4E158F03D}" destId="{69F3975D-FA93-4C9D-AB66-D81AC7A92984}" srcOrd="16" destOrd="0" presId="urn:microsoft.com/office/officeart/2005/8/layout/radial6"/>
    <dgm:cxn modelId="{17554023-4585-43B8-A105-8FAF28F1E9C0}" type="presParOf" srcId="{D935B98A-177C-4FDF-9EF2-33C4E158F03D}" destId="{2827E995-023B-49E2-B773-DA1C4D76CD0F}" srcOrd="17" destOrd="0" presId="urn:microsoft.com/office/officeart/2005/8/layout/radial6"/>
    <dgm:cxn modelId="{E58EA457-5CC2-4858-831F-419BD4602FD2}" type="presParOf" srcId="{D935B98A-177C-4FDF-9EF2-33C4E158F03D}" destId="{AA5F1520-0F5A-4BAA-88D0-57712CD4004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F5900-75A2-F363-56AF-3047B0320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DB403D-6AA5-E0FC-726A-133339F94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D2913-09CE-AC28-543B-F1073752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F7D1C-242A-681B-2253-7218A881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8A371-63B5-66D7-8044-E1F08DE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7619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13143-4D37-FF79-EC7D-F6BBE423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16ABA8-5283-4F00-69DE-045CEA3DE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ACF0BF-772E-0E01-6986-D63E4F2E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A3F84-A07C-C2A3-3B49-D9BC7543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227C7-B674-24E8-8C73-5160EFCF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7401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7F66E8-2613-4983-351F-9FA1125E1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9CF9BB-83C3-BC4A-B52A-E7ED5C58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65A219-C160-B908-7057-281093F8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30E09-B96E-845E-4A86-B4142767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BDC6C8-CF0E-FBBE-57D1-2FD04780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075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6535E-776C-6C5B-DA6F-BA4ED02E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3AA5A-E01C-61C6-05A8-24764D785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FEE8F8-ECCD-394E-67CD-1CE94344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D66A0-81E2-D9DD-F98A-DF6341DE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97217-B40A-AB4A-3C01-40A4FE59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0672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FBF10-913E-138C-40FF-21F090E5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D06B42-8069-F3E0-FF50-84D73100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8E1C61-D488-01AE-B720-9CE7632D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84130-2C78-E307-3AA4-71F6E116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93FCBD-75E6-7D64-7AF1-4B7F7628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3153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26CC4-18A0-17AC-0D6D-19E94C5B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9BF274-2255-5062-EACD-76B216E90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68924C-D444-F430-8A5A-F5A70C5EB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27C2D6-D265-22B8-AD2E-D22236FC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0C3F1E-6D7B-9267-22AE-836D9C7E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6A1F5-B95C-BCA9-EC03-242CE91A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281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B2E9D-642D-17C7-652B-6269BBF4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42C463-CC24-65D4-52F6-A0F5F293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A19BDD-A168-341A-E1EA-77AA98D4D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C54C2B-0C09-401A-9694-B57868D9D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BE5E91-EE47-9ADF-7F3F-D7BE7AC2A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AB1168-DE4E-150A-2263-9BCD88EE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0DB174B-363A-808E-8699-B5C49722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243960-F228-011C-A834-B820A11E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659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535208-8E5F-AB7F-B19F-2F8ACA57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0C7CB0-3476-7335-5086-369626F3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55E0F5-97E6-306F-1A52-901A0C96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180C95-DBC2-916B-8240-E01D5E1C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448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45B0B1-45B2-AEA3-2945-00D77E24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CCBFEE-7DC6-26BA-958A-B7B46618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187F2A-47B3-B02F-756D-3B343B6D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11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D548E1-2F7B-FFA4-0058-ADAA22D8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8E3F1-92C2-2FBB-3665-C116AF4B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3ECFFB-21F8-FADA-CC9B-5947156B0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B1CBB7-F80C-988A-1B1A-B4617FFC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EC14DA-7894-7E68-1442-1B84FB7A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07A81A-5898-F370-163E-B6BAD3AA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1046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C567B-1BFD-B1D2-4EF4-41752049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2B2AD9-4BFF-B478-96BE-5CE1264E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9D8800-C31B-C765-2766-7E324D06F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7CF693-432E-01B4-67D7-E0B30F3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7BF137-5213-518C-AA83-A96C3AC3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1AF0D1-B935-4E9D-2020-464F2BED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0980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A39075-DE52-2CAA-7078-5CE66A6C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CAB310-2B15-6605-AB2C-EE9A4FBC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A6D15F-95E9-5155-A7B8-4DA793F6E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02079-58F4-4160-A8AB-4276A80760E7}" type="datetimeFigureOut">
              <a:rPr lang="bs-Latn-BA" smtClean="0"/>
              <a:t>2.2.2024.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396164-6171-9957-4BC3-39F04238B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CA295-32EE-16C2-DB46-4090A28C1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9CDC86-0F40-4777-991B-AE3EB65C74E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6219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206CC-82F2-E079-1B26-DDE64470A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400"/>
              </a:spcAft>
            </a:pPr>
            <a:r>
              <a:rPr lang="en-US" sz="3400" b="1" dirty="0"/>
              <a:t>Druga </a:t>
            </a:r>
            <a:r>
              <a:rPr lang="en-US" sz="3400" b="1" dirty="0" err="1"/>
              <a:t>Skupština</a:t>
            </a:r>
            <a:r>
              <a:rPr lang="en-US" sz="3400" b="1" dirty="0"/>
              <a:t> </a:t>
            </a:r>
            <a:r>
              <a:rPr lang="bs-Latn-BA" sz="3400" b="1" dirty="0"/>
              <a:t/>
            </a:r>
            <a:br>
              <a:rPr lang="bs-Latn-BA" sz="3400" b="1" dirty="0"/>
            </a:br>
            <a:r>
              <a:rPr lang="en-US" sz="3400" b="1" dirty="0" err="1"/>
              <a:t>građana</a:t>
            </a:r>
            <a:r>
              <a:rPr lang="en-US" sz="3400" b="1" dirty="0"/>
              <a:t> </a:t>
            </a:r>
            <a:r>
              <a:rPr lang="en-US" sz="3400" b="1" dirty="0" err="1"/>
              <a:t>Mostara</a:t>
            </a: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i="1" spc="-10" dirty="0" err="1">
                <a:effectLst/>
              </a:rPr>
              <a:t>Kako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možemo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postići</a:t>
            </a:r>
            <a:r>
              <a:rPr lang="en-US" sz="3400" b="1" i="1" spc="-10" dirty="0">
                <a:effectLst/>
              </a:rPr>
              <a:t> da </a:t>
            </a:r>
            <a:r>
              <a:rPr lang="en-US" sz="3400" b="1" i="1" spc="-10" dirty="0" err="1">
                <a:effectLst/>
              </a:rPr>
              <a:t>turisti</a:t>
            </a:r>
            <a:r>
              <a:rPr lang="en-US" sz="3400" b="1" i="1" spc="-10" dirty="0">
                <a:effectLst/>
              </a:rPr>
              <a:t> u </a:t>
            </a:r>
            <a:r>
              <a:rPr lang="en-US" sz="3400" b="1" i="1" spc="-10" dirty="0" err="1">
                <a:effectLst/>
              </a:rPr>
              <a:t>Mostaru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borave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duže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i</a:t>
            </a:r>
            <a:r>
              <a:rPr lang="en-US" sz="3400" b="1" i="1" spc="-10" dirty="0">
                <a:effectLst/>
              </a:rPr>
              <a:t> time </a:t>
            </a:r>
            <a:r>
              <a:rPr lang="en-US" sz="3400" b="1" i="1" spc="-10" dirty="0" err="1">
                <a:effectLst/>
              </a:rPr>
              <a:t>doprinesu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privrednom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razvoju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Grada</a:t>
            </a:r>
            <a:r>
              <a:rPr lang="en-US" sz="3400" b="1" i="1" spc="-10" dirty="0">
                <a:effectLst/>
              </a:rPr>
              <a:t> </a:t>
            </a:r>
            <a:r>
              <a:rPr lang="en-US" sz="3400" b="1" i="1" spc="-10" dirty="0" err="1">
                <a:effectLst/>
              </a:rPr>
              <a:t>Mostara</a:t>
            </a:r>
            <a:r>
              <a:rPr lang="en-US" sz="3400" b="1" i="1" spc="-10" dirty="0">
                <a:effectLst/>
              </a:rPr>
              <a:t>?</a:t>
            </a:r>
            <a:endParaRPr lang="en-US" sz="34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428719-34BE-D9E1-E5BA-97D986427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algn="l"/>
            <a:r>
              <a:rPr lang="en-US" sz="5600" b="1" dirty="0"/>
              <a:t>Prof. </a:t>
            </a:r>
            <a:r>
              <a:rPr lang="en-US" sz="5600" b="1" dirty="0" err="1"/>
              <a:t>dr</a:t>
            </a:r>
            <a:r>
              <a:rPr lang="en-US" sz="5600" b="1" dirty="0"/>
              <a:t> Almir </a:t>
            </a:r>
            <a:r>
              <a:rPr lang="en-US" sz="5600" b="1" dirty="0" err="1"/>
              <a:t>Peštek</a:t>
            </a:r>
            <a:endParaRPr lang="en-US" sz="5600" b="1" dirty="0"/>
          </a:p>
          <a:p>
            <a:pPr algn="l"/>
            <a:r>
              <a:rPr lang="en-US" sz="5600" dirty="0" err="1"/>
              <a:t>Ekonomski</a:t>
            </a:r>
            <a:r>
              <a:rPr lang="en-US" sz="5600" dirty="0"/>
              <a:t> </a:t>
            </a:r>
            <a:r>
              <a:rPr lang="en-US" sz="5600" dirty="0" err="1"/>
              <a:t>fakultet</a:t>
            </a:r>
            <a:r>
              <a:rPr lang="en-US" sz="5600" dirty="0"/>
              <a:t>, </a:t>
            </a:r>
            <a:r>
              <a:rPr lang="en-US" sz="5600" dirty="0" err="1"/>
              <a:t>Univerzitet</a:t>
            </a:r>
            <a:r>
              <a:rPr lang="en-US" sz="5600" dirty="0"/>
              <a:t> u </a:t>
            </a:r>
            <a:r>
              <a:rPr lang="en-US" sz="5600" dirty="0" err="1"/>
              <a:t>Sarajevu</a:t>
            </a:r>
            <a:endParaRPr lang="en-US" sz="5600" dirty="0"/>
          </a:p>
          <a:p>
            <a:pPr algn="l"/>
            <a:r>
              <a:rPr lang="en-US" sz="5600" dirty="0" err="1"/>
              <a:t>Studij</a:t>
            </a:r>
            <a:r>
              <a:rPr lang="en-US" sz="5600" dirty="0"/>
              <a:t> </a:t>
            </a:r>
            <a:r>
              <a:rPr lang="en-US" sz="5600" dirty="0" err="1"/>
              <a:t>turizma</a:t>
            </a:r>
            <a:r>
              <a:rPr lang="en-US" sz="5600" dirty="0"/>
              <a:t>, </a:t>
            </a:r>
            <a:r>
              <a:rPr lang="en-US" sz="5600" dirty="0" err="1"/>
              <a:t>Univerzitet</a:t>
            </a:r>
            <a:r>
              <a:rPr lang="en-US" sz="5600" dirty="0"/>
              <a:t> </a:t>
            </a:r>
            <a:r>
              <a:rPr lang="en-US" sz="5600" dirty="0" err="1"/>
              <a:t>Džemal</a:t>
            </a:r>
            <a:r>
              <a:rPr lang="en-US" sz="5600" dirty="0"/>
              <a:t> </a:t>
            </a:r>
            <a:r>
              <a:rPr lang="en-US" sz="5600" dirty="0" err="1"/>
              <a:t>Bijedić</a:t>
            </a:r>
            <a:r>
              <a:rPr lang="en-US" sz="5600" dirty="0"/>
              <a:t> u </a:t>
            </a:r>
            <a:r>
              <a:rPr lang="en-US" sz="5600" dirty="0" err="1"/>
              <a:t>Mostaru</a:t>
            </a: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pic>
        <p:nvPicPr>
          <p:cNvPr id="4098" name="Picture 2" descr="Grb Mostara – Wikipedija">
            <a:extLst>
              <a:ext uri="{FF2B5EF4-FFF2-40B4-BE49-F238E27FC236}">
                <a16:creationId xmlns:a16="http://schemas.microsoft.com/office/drawing/2014/main" xmlns="" id="{EBC6688F-45B7-A2ED-7D3E-700D712CA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5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3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7EC13-4477-7C13-3810-3AD5E2E6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4439" cy="1325563"/>
          </a:xfrm>
        </p:spPr>
        <p:txBody>
          <a:bodyPr/>
          <a:lstStyle/>
          <a:p>
            <a:r>
              <a:rPr lang="bs-Latn-BA" dirty="0"/>
              <a:t>Smještajni kapaciteti, Grad Mostar, 2014-2022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3563B71-55AC-A264-4B28-A27E51D25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65284"/>
              </p:ext>
            </p:extLst>
          </p:nvPr>
        </p:nvGraphicFramePr>
        <p:xfrm>
          <a:off x="941098" y="1517099"/>
          <a:ext cx="10561540" cy="4900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904">
                  <a:extLst>
                    <a:ext uri="{9D8B030D-6E8A-4147-A177-3AD203B41FA5}">
                      <a16:colId xmlns:a16="http://schemas.microsoft.com/office/drawing/2014/main" xmlns="" val="429258940"/>
                    </a:ext>
                  </a:extLst>
                </a:gridCol>
                <a:gridCol w="4148819">
                  <a:extLst>
                    <a:ext uri="{9D8B030D-6E8A-4147-A177-3AD203B41FA5}">
                      <a16:colId xmlns:a16="http://schemas.microsoft.com/office/drawing/2014/main" xmlns="" val="2228616195"/>
                    </a:ext>
                  </a:extLst>
                </a:gridCol>
                <a:gridCol w="1540849">
                  <a:extLst>
                    <a:ext uri="{9D8B030D-6E8A-4147-A177-3AD203B41FA5}">
                      <a16:colId xmlns:a16="http://schemas.microsoft.com/office/drawing/2014/main" xmlns="" val="3918656531"/>
                    </a:ext>
                  </a:extLst>
                </a:gridCol>
                <a:gridCol w="1181815">
                  <a:extLst>
                    <a:ext uri="{9D8B030D-6E8A-4147-A177-3AD203B41FA5}">
                      <a16:colId xmlns:a16="http://schemas.microsoft.com/office/drawing/2014/main" xmlns="" val="675148232"/>
                    </a:ext>
                  </a:extLst>
                </a:gridCol>
                <a:gridCol w="777904">
                  <a:extLst>
                    <a:ext uri="{9D8B030D-6E8A-4147-A177-3AD203B41FA5}">
                      <a16:colId xmlns:a16="http://schemas.microsoft.com/office/drawing/2014/main" xmlns="" val="1254716892"/>
                    </a:ext>
                  </a:extLst>
                </a:gridCol>
                <a:gridCol w="1296506">
                  <a:extLst>
                    <a:ext uri="{9D8B030D-6E8A-4147-A177-3AD203B41FA5}">
                      <a16:colId xmlns:a16="http://schemas.microsoft.com/office/drawing/2014/main" xmlns="" val="2873645000"/>
                    </a:ext>
                  </a:extLst>
                </a:gridCol>
                <a:gridCol w="837743">
                  <a:extLst>
                    <a:ext uri="{9D8B030D-6E8A-4147-A177-3AD203B41FA5}">
                      <a16:colId xmlns:a16="http://schemas.microsoft.com/office/drawing/2014/main" xmlns="" val="1559587609"/>
                    </a:ext>
                  </a:extLst>
                </a:gridCol>
              </a:tblGrid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1" u="none" strike="noStrike" dirty="0">
                          <a:effectLst/>
                        </a:rPr>
                        <a:t>Godina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1" u="none" strike="noStrike" dirty="0">
                          <a:effectLst/>
                        </a:rPr>
                        <a:t>Vrsta smještajnog objekta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1" u="none" strike="noStrike" dirty="0">
                          <a:effectLst/>
                        </a:rPr>
                        <a:t>Broj objekata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1" u="none" strike="noStrike" dirty="0">
                          <a:effectLst/>
                        </a:rPr>
                        <a:t>Kapacitet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1" u="none" strike="noStrike" dirty="0">
                          <a:effectLst/>
                        </a:rPr>
                        <a:t>Sobe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1" u="none" strike="noStrike" dirty="0">
                          <a:effectLst/>
                        </a:rPr>
                        <a:t>Apartmani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b="1" u="none" strike="noStrike" dirty="0">
                          <a:effectLst/>
                        </a:rPr>
                        <a:t>Ležaji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6813718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2022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25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725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678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47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1.505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319956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75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65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10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167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281118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2021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582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524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58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1.214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861207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125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5471356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2020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248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226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22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493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8286261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108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8791782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2019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24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691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625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1.463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6910109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156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144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12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348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300807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2018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22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649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589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60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1.325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9169941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121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110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268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1925964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Ostali smjestaj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0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6952744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2017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20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655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596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59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1.346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8856893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105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5218765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Ostali smjestaj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0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14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9771939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2016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20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697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638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1.357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8364093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103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7882915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Ostali smjestaj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0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7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2062499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2015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591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532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1.133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2297115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39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95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8481316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Ostali smjestaj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0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34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4913071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2014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Hoteli i sličan smještaj</a:t>
                      </a:r>
                      <a:endParaRPr lang="bs-Latn-B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16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393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338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55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732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8522130"/>
                  </a:ext>
                </a:extLst>
              </a:tr>
              <a:tr h="213078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100" u="none" strike="noStrike">
                          <a:effectLst/>
                        </a:rPr>
                        <a:t> 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Odmarališta i slični objekti za kraći odmor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8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50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43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>
                          <a:effectLst/>
                        </a:rPr>
                        <a:t>7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100" u="none" strike="noStrike" dirty="0">
                          <a:effectLst/>
                        </a:rPr>
                        <a:t>121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239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A3AB91-FCBD-7356-5F72-7FC1938C047F}"/>
              </a:ext>
            </a:extLst>
          </p:cNvPr>
          <p:cNvSpPr txBox="1"/>
          <p:nvPr/>
        </p:nvSpPr>
        <p:spPr>
          <a:xfrm>
            <a:off x="941098" y="6417893"/>
            <a:ext cx="10561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/>
              <a:t>*** Prosječna popunjenost kapaciteta u 2019.godini – 21,2%</a:t>
            </a:r>
          </a:p>
        </p:txBody>
      </p:sp>
    </p:spTree>
    <p:extLst>
      <p:ext uri="{BB962C8B-B14F-4D97-AF65-F5344CB8AC3E}">
        <p14:creationId xmlns:p14="http://schemas.microsoft.com/office/powerpoint/2010/main" val="425144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7EC13-4477-7C13-3810-3AD5E2E6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11353801" cy="1325563"/>
          </a:xfrm>
        </p:spPr>
        <p:txBody>
          <a:bodyPr/>
          <a:lstStyle/>
          <a:p>
            <a:r>
              <a:rPr lang="bs-Latn-BA" dirty="0"/>
              <a:t>Smještajni kapaciteti, Grad Mostar, Booking.com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E97A066-4C49-15CE-4F0B-3CFCAD400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94034"/>
              </p:ext>
            </p:extLst>
          </p:nvPr>
        </p:nvGraphicFramePr>
        <p:xfrm>
          <a:off x="838198" y="2285518"/>
          <a:ext cx="3450904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5230">
                  <a:extLst>
                    <a:ext uri="{9D8B030D-6E8A-4147-A177-3AD203B41FA5}">
                      <a16:colId xmlns:a16="http://schemas.microsoft.com/office/drawing/2014/main" xmlns="" val="4014319346"/>
                    </a:ext>
                  </a:extLst>
                </a:gridCol>
                <a:gridCol w="965674">
                  <a:extLst>
                    <a:ext uri="{9D8B030D-6E8A-4147-A177-3AD203B41FA5}">
                      <a16:colId xmlns:a16="http://schemas.microsoft.com/office/drawing/2014/main" xmlns="" val="13516371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 dirty="0" err="1">
                          <a:effectLst/>
                        </a:rPr>
                        <a:t>Apartments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>
                          <a:effectLst/>
                        </a:rPr>
                        <a:t>364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4503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 dirty="0" err="1">
                          <a:effectLst/>
                        </a:rPr>
                        <a:t>Guesthouses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50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012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Hotels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25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2647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Hostels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13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914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Villas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>
                          <a:effectLst/>
                        </a:rPr>
                        <a:t>13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6595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B&amp;B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9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8506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Vacation homes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9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5664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Motels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6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793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Homestays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2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2879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Lodges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1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418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2000" u="none" strike="noStrike">
                          <a:effectLst/>
                        </a:rPr>
                        <a:t>Chalets</a:t>
                      </a:r>
                      <a:endParaRPr lang="bs-Latn-BA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2000" u="none" strike="noStrike" dirty="0">
                          <a:effectLst/>
                        </a:rPr>
                        <a:t>1</a:t>
                      </a:r>
                      <a:endParaRPr lang="bs-Latn-B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058521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1A951E-4556-647D-2372-9644D106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25" y="1616202"/>
            <a:ext cx="6221077" cy="47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DF67A-1BA2-094F-D75B-7B3587EB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Destinacija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DF261864-58F4-1B80-52B3-B1C32583F3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065650"/>
              </p:ext>
            </p:extLst>
          </p:nvPr>
        </p:nvGraphicFramePr>
        <p:xfrm>
          <a:off x="3038475" y="1690688"/>
          <a:ext cx="611505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63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2FBC5-ABE5-BD56-B797-F5DBF990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Izazovi – scenariji u kontekstu održivog razvoja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9FD4E-8176-1E4B-F35A-0B487E69B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Povećati broj dolazaka turista</a:t>
            </a:r>
          </a:p>
          <a:p>
            <a:r>
              <a:rPr lang="bs-Latn-BA" dirty="0"/>
              <a:t>Povećati </a:t>
            </a:r>
            <a:r>
              <a:rPr lang="bs-Latn-BA" dirty="0" err="1"/>
              <a:t>zadržavanje</a:t>
            </a:r>
            <a:r>
              <a:rPr lang="bs-Latn-BA" dirty="0"/>
              <a:t>/broj </a:t>
            </a:r>
            <a:r>
              <a:rPr lang="bs-Latn-BA" dirty="0" err="1"/>
              <a:t>noćenja</a:t>
            </a:r>
            <a:endParaRPr lang="bs-Latn-BA" dirty="0"/>
          </a:p>
          <a:p>
            <a:r>
              <a:rPr lang="bs-Latn-BA" dirty="0"/>
              <a:t>Povećati turističku potrošnju</a:t>
            </a:r>
          </a:p>
        </p:txBody>
      </p:sp>
    </p:spTree>
    <p:extLst>
      <p:ext uri="{BB962C8B-B14F-4D97-AF65-F5344CB8AC3E}">
        <p14:creationId xmlns:p14="http://schemas.microsoft.com/office/powerpoint/2010/main" val="72664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BB54C-FE1D-E623-9065-4919C20B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Povećati broj dolazaka turista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373AD-3526-1DB5-0577-C5723D46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s-Latn-BA" dirty="0"/>
              <a:t>Destinacijski menadžment i atraktivnost destinacije</a:t>
            </a:r>
          </a:p>
          <a:p>
            <a:r>
              <a:rPr lang="bs-Latn-BA" dirty="0"/>
              <a:t>Segmentacija i pozicioniranje</a:t>
            </a:r>
          </a:p>
          <a:p>
            <a:r>
              <a:rPr lang="bs-Latn-BA" dirty="0"/>
              <a:t>Podrška razvoju cjelogodišnje turističke ponude i inovacije</a:t>
            </a:r>
          </a:p>
          <a:p>
            <a:r>
              <a:rPr lang="bs-Latn-BA" dirty="0"/>
              <a:t>Valorizacija UNESCO brenda</a:t>
            </a:r>
          </a:p>
          <a:p>
            <a:r>
              <a:rPr lang="bs-Latn-BA" dirty="0" err="1"/>
              <a:t>Brending</a:t>
            </a:r>
            <a:r>
              <a:rPr lang="bs-Latn-BA" dirty="0"/>
              <a:t> destinacije, </a:t>
            </a:r>
            <a:r>
              <a:rPr lang="bs-Latn-BA" dirty="0" err="1"/>
              <a:t>storytelling</a:t>
            </a:r>
            <a:r>
              <a:rPr lang="bs-Latn-BA" dirty="0"/>
              <a:t>  i interpretacija </a:t>
            </a:r>
            <a:r>
              <a:rPr lang="bs-Latn-BA" dirty="0" err="1"/>
              <a:t>nasljeđa</a:t>
            </a:r>
            <a:r>
              <a:rPr lang="bs-Latn-BA" dirty="0"/>
              <a:t>, promocija i prodaja</a:t>
            </a:r>
          </a:p>
          <a:p>
            <a:r>
              <a:rPr lang="bs-Latn-BA" dirty="0"/>
              <a:t>Infrastruktura i pristupačnost destinacije</a:t>
            </a:r>
          </a:p>
          <a:p>
            <a:r>
              <a:rPr lang="bs-Latn-BA" dirty="0"/>
              <a:t>Podrška razvoju domaćih </a:t>
            </a:r>
            <a:r>
              <a:rPr lang="bs-Latn-BA" dirty="0" err="1"/>
              <a:t>incoming</a:t>
            </a:r>
            <a:r>
              <a:rPr lang="bs-Latn-BA" dirty="0"/>
              <a:t> agencija, </a:t>
            </a:r>
            <a:r>
              <a:rPr lang="bs-Latn-BA" dirty="0" err="1"/>
              <a:t>tour</a:t>
            </a:r>
            <a:r>
              <a:rPr lang="bs-Latn-BA" dirty="0"/>
              <a:t> operatera i prevoznika</a:t>
            </a:r>
          </a:p>
          <a:p>
            <a:r>
              <a:rPr lang="bs-Latn-BA" dirty="0" err="1"/>
              <a:t>Održivost</a:t>
            </a:r>
            <a:r>
              <a:rPr lang="bs-Latn-BA" dirty="0"/>
              <a:t> – pritisak na resurse</a:t>
            </a:r>
          </a:p>
          <a:p>
            <a:r>
              <a:rPr lang="bs-Latn-BA" dirty="0"/>
              <a:t>Ljudski potencijali</a:t>
            </a:r>
          </a:p>
        </p:txBody>
      </p:sp>
    </p:spTree>
    <p:extLst>
      <p:ext uri="{BB962C8B-B14F-4D97-AF65-F5344CB8AC3E}">
        <p14:creationId xmlns:p14="http://schemas.microsoft.com/office/powerpoint/2010/main" val="331841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BB54C-FE1D-E623-9065-4919C20B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Povećati </a:t>
            </a:r>
            <a:r>
              <a:rPr lang="bs-Latn-BA" dirty="0" err="1"/>
              <a:t>zadržavanje</a:t>
            </a:r>
            <a:r>
              <a:rPr lang="bs-Latn-BA" dirty="0"/>
              <a:t> turista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373AD-3526-1DB5-0577-C5723D46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Destinacijski menadžment</a:t>
            </a:r>
          </a:p>
          <a:p>
            <a:r>
              <a:rPr lang="bs-Latn-BA" dirty="0"/>
              <a:t>Podrška razvoju cjelogodišnje turističke ponude i inovacije</a:t>
            </a:r>
          </a:p>
          <a:p>
            <a:r>
              <a:rPr lang="bs-Latn-BA" dirty="0"/>
              <a:t>Podrška razvoju pratećih djelatnosti (zanati, poljoprivreda, trgovina, zabava, </a:t>
            </a:r>
            <a:r>
              <a:rPr lang="bs-Latn-BA" dirty="0" err="1"/>
              <a:t>itd</a:t>
            </a:r>
            <a:r>
              <a:rPr lang="bs-Latn-BA" dirty="0"/>
              <a:t>)</a:t>
            </a:r>
          </a:p>
          <a:p>
            <a:r>
              <a:rPr lang="bs-Latn-BA" dirty="0"/>
              <a:t>Zoniranje i planski razvoj smještajnih kapaciteta</a:t>
            </a:r>
          </a:p>
          <a:p>
            <a:r>
              <a:rPr lang="bs-Latn-BA" dirty="0"/>
              <a:t>Unapređenje kvantiteta i kvaliteta smještajnih objekata</a:t>
            </a:r>
          </a:p>
          <a:p>
            <a:r>
              <a:rPr lang="bs-Latn-BA" dirty="0"/>
              <a:t>Ljudski potencijali</a:t>
            </a:r>
          </a:p>
          <a:p>
            <a:r>
              <a:rPr lang="bs-Latn-BA" dirty="0"/>
              <a:t>Umrežavanje ponuđača</a:t>
            </a:r>
          </a:p>
          <a:p>
            <a:r>
              <a:rPr lang="bs-Latn-BA" dirty="0"/>
              <a:t>Siva ekonomija</a:t>
            </a:r>
          </a:p>
        </p:txBody>
      </p:sp>
    </p:spTree>
    <p:extLst>
      <p:ext uri="{BB962C8B-B14F-4D97-AF65-F5344CB8AC3E}">
        <p14:creationId xmlns:p14="http://schemas.microsoft.com/office/powerpoint/2010/main" val="12948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BB54C-FE1D-E623-9065-4919C20B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Povećati turističku potrošnju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373AD-3526-1DB5-0577-C5723D46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Destinacijski menadžment</a:t>
            </a:r>
          </a:p>
          <a:p>
            <a:r>
              <a:rPr lang="bs-Latn-BA" dirty="0"/>
              <a:t>Podrška razvoju cjelogodišnje turističke ponude i inovacije</a:t>
            </a:r>
          </a:p>
          <a:p>
            <a:r>
              <a:rPr lang="bs-Latn-BA" dirty="0"/>
              <a:t>Podrška razvoju pratećih djelatnosti (zanati, poljoprivreda, trgovina, zabava, </a:t>
            </a:r>
            <a:r>
              <a:rPr lang="bs-Latn-BA" dirty="0" err="1"/>
              <a:t>itd</a:t>
            </a:r>
            <a:r>
              <a:rPr lang="bs-Latn-BA" dirty="0"/>
              <a:t>)</a:t>
            </a:r>
          </a:p>
          <a:p>
            <a:r>
              <a:rPr lang="bs-Latn-BA" dirty="0"/>
              <a:t>Standardi kvaliteta</a:t>
            </a:r>
          </a:p>
          <a:p>
            <a:r>
              <a:rPr lang="bs-Latn-BA" dirty="0"/>
              <a:t>Umrežavanje ponuđača</a:t>
            </a:r>
          </a:p>
          <a:p>
            <a:r>
              <a:rPr lang="bs-Latn-BA" dirty="0"/>
              <a:t>Ljudski potencijali</a:t>
            </a:r>
          </a:p>
          <a:p>
            <a:r>
              <a:rPr lang="bs-Latn-BA" dirty="0"/>
              <a:t>Zoniranje i valorizacija područja</a:t>
            </a:r>
          </a:p>
          <a:p>
            <a:r>
              <a:rPr lang="bs-Latn-BA" dirty="0"/>
              <a:t>Infrastruktura i pristupačnost destinacije</a:t>
            </a:r>
          </a:p>
        </p:txBody>
      </p:sp>
    </p:spTree>
    <p:extLst>
      <p:ext uri="{BB962C8B-B14F-4D97-AF65-F5344CB8AC3E}">
        <p14:creationId xmlns:p14="http://schemas.microsoft.com/office/powerpoint/2010/main" val="154853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6094.jpg">
            <a:extLst>
              <a:ext uri="{FF2B5EF4-FFF2-40B4-BE49-F238E27FC236}">
                <a16:creationId xmlns:a16="http://schemas.microsoft.com/office/drawing/2014/main" xmlns="" id="{A7161B3F-31E4-F6F7-235C-B58C15A3D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7AF83-1308-8DE9-0F90-3A4AF97FE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11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bs-Latn-BA" sz="5200" dirty="0"/>
              <a:t>HVALA! </a:t>
            </a:r>
            <a:r>
              <a:rPr lang="bs-Latn-BA" sz="5200" dirty="0">
                <a:sym typeface="Wingdings" panose="05000000000000000000" pitchFamily="2" charset="2"/>
              </a:rPr>
              <a:t></a:t>
            </a:r>
            <a:endParaRPr lang="bs-Latn-BA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E3934F-5C8A-7CE2-CEC6-69C1316C5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112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bs-Latn-BA" sz="2200" dirty="0"/>
          </a:p>
          <a:p>
            <a:pPr algn="l"/>
            <a:endParaRPr lang="bs-Latn-BA" sz="2200" dirty="0"/>
          </a:p>
          <a:p>
            <a:pPr algn="l"/>
            <a:r>
              <a:rPr lang="bs-Latn-BA" sz="2200" b="1" dirty="0"/>
              <a:t>almir.pestek@efsa.unsa.ba</a:t>
            </a:r>
          </a:p>
        </p:txBody>
      </p:sp>
    </p:spTree>
    <p:extLst>
      <p:ext uri="{BB962C8B-B14F-4D97-AF65-F5344CB8AC3E}">
        <p14:creationId xmlns:p14="http://schemas.microsoft.com/office/powerpoint/2010/main" val="200175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02C5B-43E2-746A-4295-81867455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Dolasci i </a:t>
            </a:r>
            <a:r>
              <a:rPr lang="bs-Latn-BA" dirty="0" err="1"/>
              <a:t>noćenja</a:t>
            </a:r>
            <a:r>
              <a:rPr lang="bs-Latn-BA" dirty="0"/>
              <a:t> turista, 2014-2022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EFD12E5-5707-2282-EDE2-6D7978477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2884"/>
              </p:ext>
            </p:extLst>
          </p:nvPr>
        </p:nvGraphicFramePr>
        <p:xfrm>
          <a:off x="931492" y="1690688"/>
          <a:ext cx="10422306" cy="4802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854">
                  <a:extLst>
                    <a:ext uri="{9D8B030D-6E8A-4147-A177-3AD203B41FA5}">
                      <a16:colId xmlns:a16="http://schemas.microsoft.com/office/drawing/2014/main" xmlns="" val="3751133494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7307660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31195856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683840615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67137677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69827992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5282654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13429658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414755592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51255454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Ukupni dolasci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2018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2021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289799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dirty="0">
                          <a:effectLst/>
                        </a:rPr>
                        <a:t>Grad Mostar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36.028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57.464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75.047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86.050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93.949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108.915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15.296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46.130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741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871748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dirty="0">
                          <a:effectLst/>
                        </a:rPr>
                        <a:t>HNK/HNŽ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135.538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202.161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233.770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270.810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287.094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317.311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66.637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126.040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216.262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48784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>
                          <a:effectLst/>
                        </a:rPr>
                        <a:t>FBiH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575.566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723.389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812.564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948.994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1.071.097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1.226.975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305.890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666.698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1.024.182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28503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>
                          <a:effectLst/>
                        </a:rPr>
                        <a:t>BiH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846.581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1.029.526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1.150.039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1.307.550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1.467.807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1.641.201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500.916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971.302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1.464.216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15655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5667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Ukupna </a:t>
                      </a:r>
                      <a:r>
                        <a:rPr lang="bs-Latn-BA" sz="1400" b="1" u="none" strike="noStrike" dirty="0" err="1">
                          <a:effectLst/>
                        </a:rPr>
                        <a:t>noćenja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2018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2019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2020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2021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69866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dirty="0">
                          <a:effectLst/>
                        </a:rPr>
                        <a:t>Grad Mostar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52.533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87.136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111.877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122.798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126.261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140.408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23.419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71.293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1.115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948145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>
                          <a:effectLst/>
                        </a:rPr>
                        <a:t>HNK/HNŽ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267.859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461.535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492.810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553.847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582.041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607.508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204.237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297.635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499.403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400037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>
                          <a:effectLst/>
                        </a:rPr>
                        <a:t>FBiH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1.094.986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1.439.429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1.619.880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1.860.862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2.095.517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2.379.701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703.652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1.496.230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2.162.713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56044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>
                          <a:effectLst/>
                        </a:rPr>
                        <a:t>BiH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1.711.480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2.144.467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2.383.056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2.677.641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3.046.761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3.374.452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1.240.983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>
                          <a:effectLst/>
                        </a:rPr>
                        <a:t>2.135.865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dirty="0">
                          <a:effectLst/>
                        </a:rPr>
                        <a:t>3.194.681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907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65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02C5B-43E2-746A-4295-81867455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Dolasci i </a:t>
            </a:r>
            <a:r>
              <a:rPr lang="bs-Latn-BA" dirty="0" err="1"/>
              <a:t>noćenja</a:t>
            </a:r>
            <a:r>
              <a:rPr lang="bs-Latn-BA" dirty="0"/>
              <a:t> turista, 2014-2022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EFD12E5-5707-2282-EDE2-6D7978477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11583"/>
              </p:ext>
            </p:extLst>
          </p:nvPr>
        </p:nvGraphicFramePr>
        <p:xfrm>
          <a:off x="931492" y="1690688"/>
          <a:ext cx="10422306" cy="4802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854">
                  <a:extLst>
                    <a:ext uri="{9D8B030D-6E8A-4147-A177-3AD203B41FA5}">
                      <a16:colId xmlns:a16="http://schemas.microsoft.com/office/drawing/2014/main" xmlns="" val="3751133494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7307660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31195856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683840615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67137677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69827992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5282654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13429658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414755592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51255454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Bazni indeksi dolazaka, 2014=100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2018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2021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289799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 Mostar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871748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HNK/HNŽ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48784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28503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15655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5667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Bazni indeksi </a:t>
                      </a:r>
                      <a:r>
                        <a:rPr lang="bs-Latn-BA" sz="1400" b="1" u="none" strike="noStrike" dirty="0" err="1">
                          <a:effectLst/>
                        </a:rPr>
                        <a:t>noćenja</a:t>
                      </a:r>
                      <a:r>
                        <a:rPr lang="bs-Latn-BA" sz="1400" b="1" u="none" strike="noStrike" dirty="0">
                          <a:effectLst/>
                        </a:rPr>
                        <a:t>, 2014=100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2018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2019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2020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2021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69866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 Mostar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948145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HNK/HNŽ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400037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56044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9078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2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1F91A3A-82F9-2219-7F96-9774840B6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111554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7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937523F-9FEC-7EBB-43FD-C3D918AA9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690266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800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02C5B-43E2-746A-4295-81867455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Prosječno </a:t>
            </a:r>
            <a:r>
              <a:rPr lang="bs-Latn-BA" dirty="0" err="1"/>
              <a:t>zadržavanje</a:t>
            </a:r>
            <a:r>
              <a:rPr lang="bs-Latn-BA" dirty="0"/>
              <a:t> turista, 2014-2022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EFD12E5-5707-2282-EDE2-6D7978477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99628"/>
              </p:ext>
            </p:extLst>
          </p:nvPr>
        </p:nvGraphicFramePr>
        <p:xfrm>
          <a:off x="931492" y="1690688"/>
          <a:ext cx="10422306" cy="218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854">
                  <a:extLst>
                    <a:ext uri="{9D8B030D-6E8A-4147-A177-3AD203B41FA5}">
                      <a16:colId xmlns:a16="http://schemas.microsoft.com/office/drawing/2014/main" xmlns="" val="3751133494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7307660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31195856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683840615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67137677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69827992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5282654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13429658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414755592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51255454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Prosječno </a:t>
                      </a:r>
                      <a:r>
                        <a:rPr lang="bs-Latn-BA" sz="1400" b="1" u="none" strike="noStrike" dirty="0" err="1">
                          <a:effectLst/>
                        </a:rPr>
                        <a:t>zadržavanje</a:t>
                      </a:r>
                      <a:r>
                        <a:rPr lang="bs-Latn-BA" sz="1400" b="1" u="none" strike="noStrike" dirty="0">
                          <a:effectLst/>
                        </a:rPr>
                        <a:t> turista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2018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2021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289799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 Mostar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871748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HNK/HNŽ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48784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28503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15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9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02C5B-43E2-746A-4295-81867455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Dolasci i </a:t>
            </a:r>
            <a:r>
              <a:rPr lang="bs-Latn-BA" dirty="0" err="1"/>
              <a:t>noćenja</a:t>
            </a:r>
            <a:r>
              <a:rPr lang="bs-Latn-BA" dirty="0"/>
              <a:t>, Grad Mostar, 2014-2022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EFD12E5-5707-2282-EDE2-6D7978477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93298"/>
              </p:ext>
            </p:extLst>
          </p:nvPr>
        </p:nvGraphicFramePr>
        <p:xfrm>
          <a:off x="931492" y="1690688"/>
          <a:ext cx="10422306" cy="392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854">
                  <a:extLst>
                    <a:ext uri="{9D8B030D-6E8A-4147-A177-3AD203B41FA5}">
                      <a16:colId xmlns:a16="http://schemas.microsoft.com/office/drawing/2014/main" xmlns="" val="3751133494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7307660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31195856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683840615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67137677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69827992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5282654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13429658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414755592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51255454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Učešće u dolascima, %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2018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2021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289799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HNK/HNŽ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871748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48784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28503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5667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Učešće u </a:t>
                      </a:r>
                      <a:r>
                        <a:rPr lang="bs-Latn-BA" sz="1400" b="1" u="none" strike="noStrike" dirty="0" err="1">
                          <a:effectLst/>
                        </a:rPr>
                        <a:t>noćenjima</a:t>
                      </a:r>
                      <a:r>
                        <a:rPr lang="bs-Latn-BA" sz="1400" b="1" u="none" strike="noStrike" dirty="0">
                          <a:effectLst/>
                        </a:rPr>
                        <a:t>, %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2018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2019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2020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2021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69866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HNK/HNŽ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948145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400037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56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99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02C5B-43E2-746A-4295-81867455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Dolasci i </a:t>
            </a:r>
            <a:r>
              <a:rPr lang="bs-Latn-BA" dirty="0" err="1"/>
              <a:t>noćenja</a:t>
            </a:r>
            <a:r>
              <a:rPr lang="bs-Latn-BA" dirty="0"/>
              <a:t>, Grad Mostar, 2014-2022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EFD12E5-5707-2282-EDE2-6D7978477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88012"/>
              </p:ext>
            </p:extLst>
          </p:nvPr>
        </p:nvGraphicFramePr>
        <p:xfrm>
          <a:off x="931492" y="1690688"/>
          <a:ext cx="10422306" cy="392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854">
                  <a:extLst>
                    <a:ext uri="{9D8B030D-6E8A-4147-A177-3AD203B41FA5}">
                      <a16:colId xmlns:a16="http://schemas.microsoft.com/office/drawing/2014/main" xmlns="" val="3751133494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7307660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31195856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683840615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67137677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69827992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5282654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13429658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414755592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51255454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Dolasci, Grad Mostar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2018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2021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289799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Domaći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23.592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871748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39.426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50.718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65.867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71.924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85.323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48784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57.464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75.047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86.050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93.949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108.915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46.130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28503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5667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 err="1">
                          <a:effectLst/>
                        </a:rPr>
                        <a:t>Noćenja</a:t>
                      </a:r>
                      <a:r>
                        <a:rPr lang="bs-Latn-BA" sz="1400" b="1" u="none" strike="noStrike" dirty="0">
                          <a:effectLst/>
                        </a:rPr>
                        <a:t>, Grad Mostar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2018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2019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2020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2021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69866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Domaći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17.836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37.955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32.795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948145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34.697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58.920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73.922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90.003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94.192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107.258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39.693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400037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52.533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87.136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111.877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122.798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126.261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140.408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71.293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56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98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02C5B-43E2-746A-4295-81867455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Dolasci i </a:t>
            </a:r>
            <a:r>
              <a:rPr lang="bs-Latn-BA" dirty="0" err="1"/>
              <a:t>noćenja</a:t>
            </a:r>
            <a:r>
              <a:rPr lang="bs-Latn-BA" dirty="0"/>
              <a:t>, Grad Mostar, 2014-2022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EFD12E5-5707-2282-EDE2-6D7978477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80379"/>
              </p:ext>
            </p:extLst>
          </p:nvPr>
        </p:nvGraphicFramePr>
        <p:xfrm>
          <a:off x="931492" y="1690688"/>
          <a:ext cx="10422306" cy="392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854">
                  <a:extLst>
                    <a:ext uri="{9D8B030D-6E8A-4147-A177-3AD203B41FA5}">
                      <a16:colId xmlns:a16="http://schemas.microsoft.com/office/drawing/2014/main" xmlns="" val="3751133494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7307660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31195856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683840615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67137677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69827992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2528265467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1134296581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3414755592"/>
                    </a:ext>
                  </a:extLst>
                </a:gridCol>
                <a:gridCol w="834828">
                  <a:extLst>
                    <a:ext uri="{9D8B030D-6E8A-4147-A177-3AD203B41FA5}">
                      <a16:colId xmlns:a16="http://schemas.microsoft.com/office/drawing/2014/main" xmlns="" val="51255454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Struktura dolazaka, Grad Mostar, %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2018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2021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289799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Domaći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871748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748784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28503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5667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b="1" u="none" strike="noStrike" dirty="0">
                          <a:effectLst/>
                        </a:rPr>
                        <a:t>Struktura </a:t>
                      </a:r>
                      <a:r>
                        <a:rPr lang="bs-Latn-BA" sz="1400" b="1" u="none" strike="noStrike" dirty="0" err="1">
                          <a:effectLst/>
                        </a:rPr>
                        <a:t>noćenja</a:t>
                      </a:r>
                      <a:r>
                        <a:rPr lang="bs-Latn-BA" sz="1400" b="1" u="none" strike="noStrike" dirty="0">
                          <a:effectLst/>
                        </a:rPr>
                        <a:t>, Grad Mostar, %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2015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2016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2017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2018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2019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2020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>
                          <a:effectLst/>
                        </a:rPr>
                        <a:t>2021</a:t>
                      </a:r>
                      <a:endParaRPr lang="bs-Latn-B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b="1" u="none" strike="noStrike" dirty="0">
                          <a:effectLst/>
                        </a:rPr>
                        <a:t>2022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69866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Domaći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948145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400037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algn="l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856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84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1085</Words>
  <Application>Microsoft Office PowerPoint</Application>
  <PresentationFormat>Widescreen</PresentationFormat>
  <Paragraphs>736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Aptos Narrow</vt:lpstr>
      <vt:lpstr>Arial</vt:lpstr>
      <vt:lpstr>Calibri</vt:lpstr>
      <vt:lpstr>Times New Roman</vt:lpstr>
      <vt:lpstr>Wingdings</vt:lpstr>
      <vt:lpstr>Office Theme</vt:lpstr>
      <vt:lpstr>Druga Skupština  građana Mostara   Kako možemo postići da turisti u Mostaru borave duže i time doprinesu privrednom razvoju Grada Mostara?</vt:lpstr>
      <vt:lpstr>Dolasci i noćenja turista, 2014-2022</vt:lpstr>
      <vt:lpstr>Dolasci i noćenja turista, 2014-2022</vt:lpstr>
      <vt:lpstr>PowerPoint Presentation</vt:lpstr>
      <vt:lpstr>PowerPoint Presentation</vt:lpstr>
      <vt:lpstr>Prosječno zadržavanje turista, 2014-2022</vt:lpstr>
      <vt:lpstr>Dolasci i noćenja, Grad Mostar, 2014-2022</vt:lpstr>
      <vt:lpstr>Dolasci i noćenja, Grad Mostar, 2014-2022</vt:lpstr>
      <vt:lpstr>Dolasci i noćenja, Grad Mostar, 2014-2022</vt:lpstr>
      <vt:lpstr>Smještajni kapaciteti, Grad Mostar, 2014-2022</vt:lpstr>
      <vt:lpstr>Smještajni kapaciteti, Grad Mostar, Booking.com</vt:lpstr>
      <vt:lpstr>Destinacija</vt:lpstr>
      <vt:lpstr>Izazovi – scenariji u kontekstu održivog razvoja </vt:lpstr>
      <vt:lpstr>Povećati broj dolazaka turista</vt:lpstr>
      <vt:lpstr>Povećati zadržavanje turista</vt:lpstr>
      <vt:lpstr>Povećati turističku potrošnju</vt:lpstr>
      <vt:lpstr>HVALA!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Druga Skupština građana Mostara  Kako možemo postići da turisti u Mostaru borave duže i time doprinesu privrednom razvoju Grada Mostara?</dc:title>
  <dc:creator>Almir Pestek</dc:creator>
  <cp:lastModifiedBy>Vanja Opančar</cp:lastModifiedBy>
  <cp:revision>24</cp:revision>
  <cp:lastPrinted>2024-02-02T08:40:32Z</cp:lastPrinted>
  <dcterms:created xsi:type="dcterms:W3CDTF">2024-01-25T11:32:55Z</dcterms:created>
  <dcterms:modified xsi:type="dcterms:W3CDTF">2024-02-02T08:40:32Z</dcterms:modified>
</cp:coreProperties>
</file>