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433" r:id="rId3"/>
    <p:sldId id="371" r:id="rId4"/>
    <p:sldId id="416" r:id="rId5"/>
    <p:sldId id="435" r:id="rId6"/>
    <p:sldId id="418" r:id="rId7"/>
    <p:sldId id="381" r:id="rId8"/>
    <p:sldId id="432" r:id="rId9"/>
    <p:sldId id="434" r:id="rId10"/>
    <p:sldId id="33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26C"/>
    <a:srgbClr val="D8D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2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33D8D-407D-4D05-900A-670B1D96F234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C014C-F6B1-4DE5-8431-032DB4C503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49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1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9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1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3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9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FC9A-59D9-BE49-ABC0-EF375494173E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5F03-4A9B-104B-ADC8-F31959EFE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5"/>
            <a:ext cx="9162000" cy="5140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560" y="401578"/>
            <a:ext cx="8981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Trebuchet MS"/>
                <a:cs typeface="Trebuchet MS"/>
              </a:rPr>
              <a:t>„</a:t>
            </a:r>
            <a:r>
              <a:rPr lang="pl-PL" sz="2400" b="1" dirty="0">
                <a:solidFill>
                  <a:schemeClr val="bg1"/>
                </a:solidFill>
                <a:latin typeface="Trebuchet MS"/>
                <a:cs typeface="Trebuchet MS"/>
              </a:rPr>
              <a:t>Turisti ostaju kratko u Mostaru i tako ne donose značajni prihod gradu. </a:t>
            </a:r>
            <a:r>
              <a:rPr lang="en-GB" sz="2400" b="1" dirty="0" smtClean="0">
                <a:solidFill>
                  <a:schemeClr val="bg1"/>
                </a:solidFill>
                <a:latin typeface="Trebuchet MS"/>
                <a:cs typeface="Trebuchet MS"/>
              </a:rPr>
              <a:t>K</a:t>
            </a:r>
            <a:r>
              <a:rPr lang="hr-HR" sz="2400" b="1" dirty="0" smtClean="0">
                <a:solidFill>
                  <a:schemeClr val="bg1"/>
                </a:solidFill>
                <a:latin typeface="Trebuchet MS"/>
                <a:cs typeface="Trebuchet MS"/>
              </a:rPr>
              <a:t>ako postići </a:t>
            </a:r>
            <a:r>
              <a:rPr lang="hr-HR" sz="2400" b="1" dirty="0">
                <a:solidFill>
                  <a:schemeClr val="bg1"/>
                </a:solidFill>
                <a:latin typeface="Trebuchet MS"/>
                <a:cs typeface="Trebuchet MS"/>
              </a:rPr>
              <a:t>da turisti u Mostaru borave duže i time doprinesu gospodarskom razvitku Grada Mostara</a:t>
            </a:r>
            <a:r>
              <a:rPr lang="hr-HR" sz="2400" b="1" dirty="0" smtClean="0">
                <a:solidFill>
                  <a:schemeClr val="bg1"/>
                </a:solidFill>
                <a:latin typeface="Trebuchet MS"/>
                <a:cs typeface="Trebuchet MS"/>
              </a:rPr>
              <a:t>?“</a:t>
            </a:r>
            <a:endParaRPr lang="en-US" sz="2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2" name="Picture 1" descr="lea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3120"/>
            <a:ext cx="9144000" cy="2847633"/>
          </a:xfrm>
          <a:prstGeom prst="rect">
            <a:avLst/>
          </a:prstGeom>
        </p:spPr>
      </p:pic>
      <p:sp>
        <p:nvSpPr>
          <p:cNvPr id="51202" name="AutoShape 2" descr="ENTREPRENEURSHIP EDUCATION FOR CULTURAL TOURISM MODULE 2: Globalization of Cultural  Touri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sp>
        <p:nvSpPr>
          <p:cNvPr id="51204" name="AutoShape 4" descr="ENTREPRENEURSHIP EDUCATION FOR CULTURAL TOURISM MODULE 2: Globalization of Cultural  Touri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sp>
        <p:nvSpPr>
          <p:cNvPr id="51206" name="AutoShape 6" descr="What is Cultural Tourism and its importance - Iberdr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sp>
        <p:nvSpPr>
          <p:cNvPr id="51208" name="AutoShape 8" descr="What is Cultural Tourism and its importance - Iberdr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BA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69" y="2804502"/>
            <a:ext cx="3856031" cy="288625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2800"/>
            <a:ext cx="5287969" cy="2867953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307975" y="5833330"/>
            <a:ext cx="9469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2060"/>
                </a:solidFill>
              </a:rPr>
              <a:t>Dr.sc.Danijela</a:t>
            </a:r>
            <a:r>
              <a:rPr lang="en-GB" sz="2000" dirty="0" smtClean="0">
                <a:solidFill>
                  <a:srgbClr val="002060"/>
                </a:solidFill>
              </a:rPr>
              <a:t> Mad</a:t>
            </a:r>
            <a:r>
              <a:rPr lang="hr-HR" sz="2000" dirty="0" smtClean="0">
                <a:solidFill>
                  <a:srgbClr val="002060"/>
                </a:solidFill>
              </a:rPr>
              <a:t>žar				Sveučilište u Mostaru</a:t>
            </a:r>
          </a:p>
          <a:p>
            <a:r>
              <a:rPr lang="hr-HR" sz="2000" dirty="0">
                <a:solidFill>
                  <a:srgbClr val="002060"/>
                </a:solidFill>
              </a:rPr>
              <a:t>d</a:t>
            </a:r>
            <a:r>
              <a:rPr lang="hr-HR" sz="2000" dirty="0" smtClean="0">
                <a:solidFill>
                  <a:srgbClr val="002060"/>
                </a:solidFill>
              </a:rPr>
              <a:t>anijela.madzar@fpmoz.sum.ba	Fakultet prirodoslovno matematičkih i odgojnih 										znanosti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680" y="1721970"/>
            <a:ext cx="2710815" cy="7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533400"/>
            <a:ext cx="77724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468" y="4812457"/>
            <a:ext cx="80917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dirty="0" smtClean="0"/>
          </a:p>
          <a:p>
            <a:r>
              <a:rPr lang="hr-HR" sz="2400" dirty="0" smtClean="0"/>
              <a:t> </a:t>
            </a:r>
            <a:r>
              <a:rPr lang="hr-HR" sz="4400" dirty="0" smtClean="0">
                <a:solidFill>
                  <a:schemeClr val="tx2"/>
                </a:solidFill>
              </a:rPr>
              <a:t>Hvala na pozornosti!</a:t>
            </a: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68" y="302194"/>
            <a:ext cx="3309168" cy="3758294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4" name="Pravokutnik 3"/>
          <p:cNvSpPr/>
          <p:nvPr/>
        </p:nvSpPr>
        <p:spPr>
          <a:xfrm>
            <a:off x="3675636" y="619898"/>
            <a:ext cx="5225602" cy="270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endParaRPr lang="hr-HR" sz="2200" b="1" dirty="0" smtClean="0">
              <a:solidFill>
                <a:srgbClr val="00206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en-US" sz="2200" b="1" dirty="0" smtClean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Mostarom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je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drugačije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s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njim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se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nikad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ne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opraštam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Jer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Mostar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možeš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napustiti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al</a:t>
            </a:r>
            <a:r>
              <a:rPr lang="hr-BA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on ne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napušta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tebe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200" b="1" dirty="0" err="1" smtClean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Uvuče</a:t>
            </a:r>
            <a:r>
              <a:rPr lang="en-US" sz="2200" b="1" dirty="0" smtClean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se pod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kožu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protiče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kroz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vene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sjedini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se s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tobom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 da nisi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svjestan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toga. I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onda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je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kasno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nostalgija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zauvijek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vuče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gradu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rođenom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obalama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Neretve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“ (A. </a:t>
            </a:r>
            <a:r>
              <a:rPr lang="en-US" sz="2200" b="1" dirty="0" err="1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Šantić</a:t>
            </a:r>
            <a:r>
              <a:rPr lang="en-US" sz="2200" b="1" dirty="0">
                <a:solidFill>
                  <a:srgbClr val="00206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11" y="3998422"/>
            <a:ext cx="2328793" cy="23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97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9400" y="208279"/>
            <a:ext cx="8190914" cy="52202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TURISTIČKI </a:t>
            </a:r>
            <a:r>
              <a:rPr lang="en-GB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TRENDOVI</a:t>
            </a:r>
          </a:p>
          <a:p>
            <a:pPr algn="l"/>
            <a:endParaRPr lang="en-GB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en-GB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vi-VN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ndividualn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vi-VN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turiz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am;</a:t>
            </a:r>
            <a:r>
              <a:rPr lang="vi-VN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Interes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za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zdravom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I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organskom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hranom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 algn="l">
              <a:buFontTx/>
              <a:buChar char="-"/>
            </a:pP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vi-VN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otražnja </a:t>
            </a:r>
            <a:r>
              <a:rPr lang="vi-VN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za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lokalnim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iskustvom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vi-VN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Današnji </a:t>
            </a:r>
            <a:r>
              <a:rPr lang="vi-VN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korisnici ne </a:t>
            </a:r>
            <a:r>
              <a:rPr lang="vi-VN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traže </a:t>
            </a:r>
            <a:r>
              <a:rPr lang="vi-VN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nekoć popularan termin </a:t>
            </a:r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hr-HR" sz="24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eng</a:t>
            </a:r>
            <a:r>
              <a:rPr lang="vi-VN" sz="24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value </a:t>
            </a:r>
            <a:r>
              <a:rPr lang="vi-VN" sz="24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for money (vrijednost za novac) </a:t>
            </a:r>
            <a:endParaRPr lang="hr-HR" sz="2400" b="1" i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400" b="1" i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hr-H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Traži se </a:t>
            </a:r>
            <a:r>
              <a:rPr lang="en-GB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3E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eng</a:t>
            </a:r>
            <a:r>
              <a:rPr lang="vi-VN" sz="24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Emotion</a:t>
            </a:r>
            <a:r>
              <a:rPr lang="en-GB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Education and Experience</a:t>
            </a: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4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for money </a:t>
            </a:r>
            <a:endParaRPr lang="en-GB" sz="2400" b="1" i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(emocije</a:t>
            </a:r>
            <a:r>
              <a:rPr lang="en-GB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GB" sz="2400" b="1" i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edukacija</a:t>
            </a:r>
            <a:r>
              <a:rPr lang="en-GB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I do</a:t>
            </a:r>
            <a:r>
              <a:rPr lang="hr-HR" sz="2400" b="1" i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življaj</a:t>
            </a: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4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za novac</a:t>
            </a:r>
            <a:r>
              <a:rPr lang="vi-VN" sz="2400" b="1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05" y="4627042"/>
            <a:ext cx="5008880" cy="188615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714240"/>
            <a:ext cx="3056714" cy="1711760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44783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20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1578" y="25200"/>
            <a:ext cx="8942422" cy="5562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r-HR" sz="3400" dirty="0" smtClean="0">
              <a:solidFill>
                <a:srgbClr val="17375E"/>
              </a:solidFill>
              <a:latin typeface="Calibri" charset="0"/>
            </a:endParaRPr>
          </a:p>
          <a:p>
            <a:pPr algn="l"/>
            <a:endParaRPr lang="hr-HR" sz="3400" dirty="0">
              <a:solidFill>
                <a:srgbClr val="17375E"/>
              </a:solidFill>
              <a:latin typeface="Calibri" charset="0"/>
            </a:endParaRPr>
          </a:p>
          <a:p>
            <a:pPr algn="l"/>
            <a:endParaRPr lang="hr-HR" sz="3400" dirty="0" smtClean="0">
              <a:solidFill>
                <a:srgbClr val="17375E"/>
              </a:solidFill>
              <a:latin typeface="Calibri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endParaRPr lang="hr-HR" sz="2800" dirty="0" smtClean="0">
              <a:solidFill>
                <a:srgbClr val="17375E"/>
              </a:solidFill>
              <a:latin typeface="Calibri" charset="0"/>
            </a:endParaRPr>
          </a:p>
          <a:p>
            <a:pPr algn="l"/>
            <a:endParaRPr lang="en-GB" sz="2400" dirty="0" smtClean="0">
              <a:solidFill>
                <a:srgbClr val="17375E"/>
              </a:solidFill>
              <a:latin typeface="Calibri" charset="0"/>
            </a:endParaRPr>
          </a:p>
          <a:p>
            <a:pPr algn="l"/>
            <a:r>
              <a:rPr lang="en-GB" sz="2400" dirty="0" smtClean="0">
                <a:solidFill>
                  <a:srgbClr val="17375E"/>
                </a:solidFill>
                <a:latin typeface="Calibri" charset="0"/>
              </a:rPr>
              <a:t>PROBLEMI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hr-HR" sz="2400" dirty="0" smtClean="0">
                <a:solidFill>
                  <a:srgbClr val="17375E"/>
                </a:solidFill>
                <a:latin typeface="Calibri" charset="0"/>
              </a:rPr>
              <a:t>Formiranje </a:t>
            </a:r>
            <a:r>
              <a:rPr lang="hr-HR" sz="2400" dirty="0" smtClean="0">
                <a:solidFill>
                  <a:srgbClr val="17375E"/>
                </a:solidFill>
                <a:latin typeface="Calibri" charset="0"/>
              </a:rPr>
              <a:t>turističkog proizvoda,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S</a:t>
            </a: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ezonalnost</a:t>
            </a:r>
            <a:r>
              <a:rPr lang="en-GB" sz="2400" dirty="0" smtClean="0">
                <a:solidFill>
                  <a:srgbClr val="17375E"/>
                </a:solidFill>
                <a:latin typeface="Calibri" charset="0"/>
              </a:rPr>
              <a:t>, </a:t>
            </a: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neravnomjern</a:t>
            </a:r>
            <a:r>
              <a:rPr lang="hr-HR" sz="2400" dirty="0" smtClean="0">
                <a:solidFill>
                  <a:srgbClr val="17375E"/>
                </a:solidFill>
                <a:latin typeface="Calibri" charset="0"/>
              </a:rPr>
              <a:t>a</a:t>
            </a:r>
            <a:r>
              <a:rPr lang="en-GB" sz="2400" dirty="0" smtClean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distribu</a:t>
            </a:r>
            <a:r>
              <a:rPr lang="hr-HR" sz="2400" dirty="0" err="1" smtClean="0">
                <a:solidFill>
                  <a:srgbClr val="17375E"/>
                </a:solidFill>
                <a:latin typeface="Calibri" charset="0"/>
              </a:rPr>
              <a:t>cija</a:t>
            </a:r>
            <a:r>
              <a:rPr lang="hr-HR" sz="2400" dirty="0" smtClean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turističkog</a:t>
            </a:r>
            <a:r>
              <a:rPr lang="en-GB" sz="2400" dirty="0" smtClean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prometa</a:t>
            </a:r>
            <a:r>
              <a:rPr lang="en-GB" sz="2400" dirty="0" smtClean="0">
                <a:solidFill>
                  <a:srgbClr val="17375E"/>
                </a:solidFill>
                <a:latin typeface="Calibri" charset="0"/>
              </a:rPr>
              <a:t>,</a:t>
            </a:r>
            <a:endParaRPr lang="hr-HR" sz="2400" dirty="0" smtClean="0">
              <a:solidFill>
                <a:srgbClr val="17375E"/>
              </a:solidFill>
              <a:latin typeface="Calibri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hr-HR" sz="2400" dirty="0" smtClean="0">
                <a:solidFill>
                  <a:srgbClr val="17375E"/>
                </a:solidFill>
                <a:latin typeface="Calibri" charset="0"/>
              </a:rPr>
              <a:t>D</a:t>
            </a: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isproporcij</a:t>
            </a:r>
            <a:r>
              <a:rPr lang="hr-HR" sz="2400" dirty="0" smtClean="0">
                <a:solidFill>
                  <a:srgbClr val="17375E"/>
                </a:solidFill>
                <a:latin typeface="Calibri" charset="0"/>
              </a:rPr>
              <a:t>a</a:t>
            </a:r>
            <a:r>
              <a:rPr lang="en-GB" sz="2400" dirty="0" smtClean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>
                <a:solidFill>
                  <a:srgbClr val="17375E"/>
                </a:solidFill>
                <a:latin typeface="Calibri" charset="0"/>
              </a:rPr>
              <a:t>u </a:t>
            </a:r>
            <a:r>
              <a:rPr lang="en-GB" sz="2400" dirty="0" err="1">
                <a:solidFill>
                  <a:srgbClr val="17375E"/>
                </a:solidFill>
                <a:latin typeface="Calibri" charset="0"/>
              </a:rPr>
              <a:t>turističkom</a:t>
            </a:r>
            <a:r>
              <a:rPr lang="en-GB" sz="2400" dirty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>
                <a:solidFill>
                  <a:srgbClr val="17375E"/>
                </a:solidFill>
                <a:latin typeface="Calibri" charset="0"/>
              </a:rPr>
              <a:t>razvoju</a:t>
            </a:r>
            <a:r>
              <a:rPr lang="en-GB" sz="2400" dirty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>
                <a:solidFill>
                  <a:srgbClr val="17375E"/>
                </a:solidFill>
                <a:latin typeface="Calibri" charset="0"/>
              </a:rPr>
              <a:t>urbanih</a:t>
            </a:r>
            <a:r>
              <a:rPr lang="en-GB" sz="2400" dirty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>
                <a:solidFill>
                  <a:srgbClr val="17375E"/>
                </a:solidFill>
                <a:latin typeface="Calibri" charset="0"/>
              </a:rPr>
              <a:t>i</a:t>
            </a:r>
            <a:r>
              <a:rPr lang="en-GB" sz="2400" dirty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>
                <a:solidFill>
                  <a:srgbClr val="17375E"/>
                </a:solidFill>
                <a:latin typeface="Calibri" charset="0"/>
              </a:rPr>
              <a:t>ruralnih</a:t>
            </a:r>
            <a:r>
              <a:rPr lang="en-GB" sz="2400" dirty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en-GB" sz="2400" dirty="0" err="1" smtClean="0">
                <a:solidFill>
                  <a:srgbClr val="17375E"/>
                </a:solidFill>
                <a:latin typeface="Calibri" charset="0"/>
              </a:rPr>
              <a:t>područja</a:t>
            </a:r>
            <a:r>
              <a:rPr lang="hr-HR" sz="2400" dirty="0">
                <a:solidFill>
                  <a:srgbClr val="17375E"/>
                </a:solidFill>
                <a:latin typeface="Calibri" charset="0"/>
              </a:rPr>
              <a:t>.</a:t>
            </a:r>
            <a:endParaRPr lang="en-GB" sz="2400" dirty="0" smtClean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8" y="163650"/>
            <a:ext cx="2905819" cy="193618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801" y="142498"/>
            <a:ext cx="2153713" cy="269214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443" y="110916"/>
            <a:ext cx="3172777" cy="196704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20" y="4338320"/>
            <a:ext cx="2970224" cy="222766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805" y="4338320"/>
            <a:ext cx="2996574" cy="217134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469" y="3921760"/>
            <a:ext cx="2012612" cy="267835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7535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97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4160" y="243841"/>
            <a:ext cx="8612554" cy="55098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1. AKTIVNO SUDJELOVANJE</a:t>
            </a:r>
            <a:endParaRPr lang="hr-HR" sz="28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hr-HR" sz="2800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Današnji turisti </a:t>
            </a:r>
            <a:r>
              <a:rPr lang="hr-HR" sz="2800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</a:t>
            </a:r>
            <a:r>
              <a:rPr lang="hr-HR" sz="2800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žele </a:t>
            </a:r>
            <a:r>
              <a:rPr lang="hr-HR" sz="2800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uključiti </a:t>
            </a:r>
            <a:r>
              <a:rPr lang="hr-HR" sz="2800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 lokalnu kulturu i sudjelovati u njoj. </a:t>
            </a:r>
            <a:r>
              <a:rPr lang="hr-HR" sz="2800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GB" sz="2800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MOCIJE, E</a:t>
            </a:r>
            <a:r>
              <a:rPr lang="hr-HR" sz="2800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DUKACIJA </a:t>
            </a:r>
            <a:r>
              <a:rPr lang="hr-HR" sz="2800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 DOŽIVLJAJ</a:t>
            </a:r>
          </a:p>
          <a:p>
            <a:pPr algn="l"/>
            <a:endParaRPr lang="hr-HR" sz="2800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hr-HR" sz="2800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Integracija turističkog prostora.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180" y="4437937"/>
            <a:ext cx="2143125" cy="214312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187" y="4143343"/>
            <a:ext cx="2143125" cy="214312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284" y="4576463"/>
            <a:ext cx="3027341" cy="1971039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60" y="1651102"/>
            <a:ext cx="3146061" cy="177752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803" y="1676425"/>
            <a:ext cx="2871786" cy="215106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081" y="1585115"/>
            <a:ext cx="2723768" cy="153212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465" y="4278688"/>
            <a:ext cx="2097249" cy="207094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1826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97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4160" y="243841"/>
            <a:ext cx="8612554" cy="55098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AKTIVNO SUDJELOVANJE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primjer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dobre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prakse</a:t>
            </a:r>
            <a:endParaRPr lang="hr-HR" sz="28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u="sng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973" y="772161"/>
            <a:ext cx="3517956" cy="219872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50" y="4864358"/>
            <a:ext cx="4951206" cy="165040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44" y="4571999"/>
            <a:ext cx="3069635" cy="2100093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862" y="2899138"/>
            <a:ext cx="2912697" cy="203888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277" y="725401"/>
            <a:ext cx="2993976" cy="224548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580" y="2815724"/>
            <a:ext cx="3170928" cy="211519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151" y="2916613"/>
            <a:ext cx="2697082" cy="180156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5711" y="1315497"/>
            <a:ext cx="2823043" cy="1570008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1149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97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5600" y="355600"/>
            <a:ext cx="8521114" cy="6167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GASTRONOMIJA</a:t>
            </a:r>
            <a:endParaRPr lang="vi-VN" sz="28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hr-HR" sz="2800" b="1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Prezentacije i radionice</a:t>
            </a:r>
          </a:p>
          <a:p>
            <a:pPr algn="l"/>
            <a:endParaRPr lang="hr-HR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360" y="2222045"/>
            <a:ext cx="3097787" cy="206519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698" y="2162810"/>
            <a:ext cx="3204258" cy="213617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873" y="194293"/>
            <a:ext cx="2120452" cy="199572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809" y="224896"/>
            <a:ext cx="2687905" cy="2013334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49" y="4197277"/>
            <a:ext cx="4423458" cy="247713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081" y="4240854"/>
            <a:ext cx="3373340" cy="241256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089553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97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08000" y="533399"/>
            <a:ext cx="8368714" cy="52202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Tx/>
              <a:buChar char="-"/>
            </a:pPr>
            <a:endParaRPr lang="hr-HR" sz="3400" dirty="0" smtClean="0">
              <a:solidFill>
                <a:srgbClr val="17375E"/>
              </a:solidFill>
              <a:latin typeface="Calibri" charset="0"/>
            </a:endParaRPr>
          </a:p>
          <a:p>
            <a:pPr algn="l"/>
            <a:endParaRPr lang="en-US" sz="3400" dirty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36" y="4403132"/>
            <a:ext cx="2476500" cy="2286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240714" y="274320"/>
            <a:ext cx="780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GASTRONOMIJA </a:t>
            </a:r>
            <a:r>
              <a:rPr lang="en-GB" sz="2800" b="1" dirty="0" err="1">
                <a:solidFill>
                  <a:schemeClr val="tx2"/>
                </a:solidFill>
              </a:rPr>
              <a:t>primjer</a:t>
            </a:r>
            <a:r>
              <a:rPr lang="en-GB" sz="2800" b="1" dirty="0">
                <a:solidFill>
                  <a:schemeClr val="tx2"/>
                </a:solidFill>
              </a:rPr>
              <a:t> </a:t>
            </a:r>
            <a:r>
              <a:rPr lang="en-GB" sz="2800" b="1" dirty="0" err="1">
                <a:solidFill>
                  <a:schemeClr val="tx2"/>
                </a:solidFill>
              </a:rPr>
              <a:t>dobre</a:t>
            </a:r>
            <a:r>
              <a:rPr lang="en-GB" sz="2800" b="1" dirty="0">
                <a:solidFill>
                  <a:schemeClr val="tx2"/>
                </a:solidFill>
              </a:rPr>
              <a:t> </a:t>
            </a:r>
            <a:r>
              <a:rPr lang="en-GB" sz="2800" b="1" dirty="0" err="1">
                <a:solidFill>
                  <a:schemeClr val="tx2"/>
                </a:solidFill>
              </a:rPr>
              <a:t>prakse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21" y="1045724"/>
            <a:ext cx="2917359" cy="194490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61" y="2895905"/>
            <a:ext cx="2553878" cy="168475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20" y="4611710"/>
            <a:ext cx="3195397" cy="212227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6400" y="947736"/>
            <a:ext cx="3496542" cy="196680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658" y="1613845"/>
            <a:ext cx="1962220" cy="289838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6219" y="2874292"/>
            <a:ext cx="3261130" cy="1826233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517" y="4621325"/>
            <a:ext cx="3569823" cy="2005787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7535678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160"/>
            <a:ext cx="9144000" cy="6897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9400" y="208279"/>
            <a:ext cx="8190914" cy="61925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3. STORYTELLING</a:t>
            </a:r>
            <a:endParaRPr lang="vi-VN" sz="28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GB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hr-HR" sz="24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Kava</a:t>
            </a:r>
          </a:p>
          <a:p>
            <a:pPr marL="342900" indent="-342900" algn="l">
              <a:buFontTx/>
              <a:buChar char="-"/>
            </a:pPr>
            <a:endParaRPr lang="hr-H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hr-HR" sz="24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Aleksa i Emina</a:t>
            </a:r>
          </a:p>
          <a:p>
            <a:pPr marL="342900" indent="-342900" algn="l">
              <a:buFontTx/>
              <a:buChar char="-"/>
            </a:pPr>
            <a:endParaRPr lang="hr-H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hr-HR" sz="24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Grad svjetlosti</a:t>
            </a:r>
            <a:r>
              <a:rPr lang="vi-VN" sz="24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hr-HR" sz="2400" i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hr-HR" sz="24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Lasta</a:t>
            </a:r>
            <a:endParaRPr lang="vi-VN" sz="2400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GB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88" y="49482"/>
            <a:ext cx="2593272" cy="172228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120" y="84249"/>
            <a:ext cx="2896757" cy="168751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685" y="1726697"/>
            <a:ext cx="2646549" cy="17652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364" y="1659708"/>
            <a:ext cx="2765716" cy="1844711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118" y="3388793"/>
            <a:ext cx="2336116" cy="166865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024" y="3422176"/>
            <a:ext cx="2508893" cy="1696789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137" y="5026256"/>
            <a:ext cx="2357120" cy="1570431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4280" y="5035754"/>
            <a:ext cx="2647937" cy="1489075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84036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160"/>
            <a:ext cx="9144000" cy="6897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9400" y="208279"/>
            <a:ext cx="8190914" cy="61925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STORYTELLING </a:t>
            </a:r>
            <a:r>
              <a:rPr lang="en-GB" sz="28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primjer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dobre</a:t>
            </a:r>
            <a:r>
              <a:rPr lang="en-GB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prakse</a:t>
            </a:r>
            <a:endParaRPr lang="vi-VN" sz="28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GB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hr-HR" sz="2400" i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Tx/>
              <a:buChar char="-"/>
            </a:pPr>
            <a:endParaRPr lang="hr-H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GB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071" y="6703200"/>
            <a:ext cx="9326142" cy="180000"/>
          </a:xfrm>
          <a:prstGeom prst="rect">
            <a:avLst/>
          </a:prstGeom>
          <a:solidFill>
            <a:srgbClr val="1732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39" y="819218"/>
            <a:ext cx="1891693" cy="252730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372" y="3155600"/>
            <a:ext cx="2890151" cy="191906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387" y="1042183"/>
            <a:ext cx="3461914" cy="230433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613" y="397114"/>
            <a:ext cx="2262389" cy="281922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218" y="4965249"/>
            <a:ext cx="2940425" cy="165398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44" y="3255025"/>
            <a:ext cx="3549575" cy="236345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218" y="3269707"/>
            <a:ext cx="2437650" cy="1806908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693674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254</Words>
  <Application>Microsoft Office PowerPoint</Application>
  <PresentationFormat>Prikaz na zaslonu (4:3)</PresentationFormat>
  <Paragraphs>70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Latha</vt:lpstr>
      <vt:lpstr>Trebuchet MS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Danijela Madzar</dc:creator>
  <cp:lastModifiedBy>Korisnik</cp:lastModifiedBy>
  <cp:revision>221</cp:revision>
  <dcterms:created xsi:type="dcterms:W3CDTF">2016-04-07T15:41:53Z</dcterms:created>
  <dcterms:modified xsi:type="dcterms:W3CDTF">2024-01-21T20:48:25Z</dcterms:modified>
</cp:coreProperties>
</file>